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56"/>
  </p:notesMasterIdLst>
  <p:handoutMasterIdLst>
    <p:handoutMasterId r:id="rId57"/>
  </p:handoutMasterIdLst>
  <p:sldIdLst>
    <p:sldId id="574" r:id="rId18"/>
    <p:sldId id="389" r:id="rId19"/>
    <p:sldId id="696" r:id="rId20"/>
    <p:sldId id="403" r:id="rId21"/>
    <p:sldId id="695" r:id="rId22"/>
    <p:sldId id="714" r:id="rId23"/>
    <p:sldId id="697" r:id="rId24"/>
    <p:sldId id="698" r:id="rId25"/>
    <p:sldId id="699" r:id="rId26"/>
    <p:sldId id="700" r:id="rId27"/>
    <p:sldId id="701" r:id="rId28"/>
    <p:sldId id="702" r:id="rId29"/>
    <p:sldId id="704" r:id="rId30"/>
    <p:sldId id="705" r:id="rId31"/>
    <p:sldId id="706" r:id="rId32"/>
    <p:sldId id="710" r:id="rId33"/>
    <p:sldId id="707" r:id="rId34"/>
    <p:sldId id="711" r:id="rId35"/>
    <p:sldId id="709" r:id="rId36"/>
    <p:sldId id="712" r:id="rId37"/>
    <p:sldId id="713" r:id="rId38"/>
    <p:sldId id="715" r:id="rId39"/>
    <p:sldId id="716" r:id="rId40"/>
    <p:sldId id="717" r:id="rId41"/>
    <p:sldId id="718" r:id="rId42"/>
    <p:sldId id="719" r:id="rId43"/>
    <p:sldId id="720" r:id="rId44"/>
    <p:sldId id="721" r:id="rId45"/>
    <p:sldId id="722" r:id="rId46"/>
    <p:sldId id="723" r:id="rId47"/>
    <p:sldId id="724" r:id="rId48"/>
    <p:sldId id="725" r:id="rId49"/>
    <p:sldId id="726" r:id="rId50"/>
    <p:sldId id="727" r:id="rId51"/>
    <p:sldId id="728" r:id="rId52"/>
    <p:sldId id="729" r:id="rId53"/>
    <p:sldId id="730" r:id="rId54"/>
    <p:sldId id="616" r:id="rId55"/>
  </p:sldIdLst>
  <p:sldSz cx="12192000" cy="6858000"/>
  <p:notesSz cx="6858000" cy="9144000"/>
  <p:custDataLst>
    <p:tags r:id="rId58"/>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52A71F7-8374-4DAD-B814-32D8CB9AD30B}" v="1" dt="2023-08-24T14:40:54.59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104" d="100"/>
          <a:sy n="104" d="100"/>
        </p:scale>
        <p:origin x="582" y="72"/>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9.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slide" Target="slides/slide30.xml"/><Relationship Id="rId50" Type="http://schemas.openxmlformats.org/officeDocument/2006/relationships/slide" Target="slides/slide33.xml"/><Relationship Id="rId55" Type="http://schemas.openxmlformats.org/officeDocument/2006/relationships/slide" Target="slides/slide38.xml"/><Relationship Id="rId63" Type="http://schemas.microsoft.com/office/2016/11/relationships/changesInfo" Target="changesInfos/changesInfo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slide" Target="slides/slide28.xml"/><Relationship Id="rId53" Type="http://schemas.openxmlformats.org/officeDocument/2006/relationships/slide" Target="slides/slide36.xml"/><Relationship Id="rId58" Type="http://schemas.openxmlformats.org/officeDocument/2006/relationships/tags" Target="tags/tag1.xml"/><Relationship Id="rId5" Type="http://schemas.openxmlformats.org/officeDocument/2006/relationships/slideMaster" Target="slideMasters/slideMaster2.xml"/><Relationship Id="rId61" Type="http://schemas.openxmlformats.org/officeDocument/2006/relationships/theme" Target="theme/theme1.xml"/><Relationship Id="rId19" Type="http://schemas.openxmlformats.org/officeDocument/2006/relationships/slide" Target="slides/slide2.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slide" Target="slides/slide31.xml"/><Relationship Id="rId56" Type="http://schemas.openxmlformats.org/officeDocument/2006/relationships/notesMaster" Target="notesMasters/notesMaster1.xml"/><Relationship Id="rId64" Type="http://schemas.microsoft.com/office/2015/10/relationships/revisionInfo" Target="revisionInfo.xml"/><Relationship Id="rId8" Type="http://schemas.openxmlformats.org/officeDocument/2006/relationships/slideMaster" Target="slideMasters/slideMaster5.xml"/><Relationship Id="rId51" Type="http://schemas.openxmlformats.org/officeDocument/2006/relationships/slide" Target="slides/slide34.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slide" Target="slides/slide29.xml"/><Relationship Id="rId59" Type="http://schemas.openxmlformats.org/officeDocument/2006/relationships/presProps" Target="presProps.xml"/><Relationship Id="rId20" Type="http://schemas.openxmlformats.org/officeDocument/2006/relationships/slide" Target="slides/slide3.xml"/><Relationship Id="rId41" Type="http://schemas.openxmlformats.org/officeDocument/2006/relationships/slide" Target="slides/slide24.xml"/><Relationship Id="rId54" Type="http://schemas.openxmlformats.org/officeDocument/2006/relationships/slide" Target="slides/slide37.xml"/><Relationship Id="rId62"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slide" Target="slides/slide32.xml"/><Relationship Id="rId57" Type="http://schemas.openxmlformats.org/officeDocument/2006/relationships/handoutMaster" Target="handoutMasters/handoutMaster1.xml"/><Relationship Id="rId10" Type="http://schemas.openxmlformats.org/officeDocument/2006/relationships/slideMaster" Target="slideMasters/slideMaster7.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slide" Target="slides/slide35.xml"/><Relationship Id="rId60" Type="http://schemas.openxmlformats.org/officeDocument/2006/relationships/viewProps" Target="viewProps.xml"/><Relationship Id="rId65"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 Target="slides/slide1.xml"/><Relationship Id="rId39" Type="http://schemas.openxmlformats.org/officeDocument/2006/relationships/slide" Target="slides/slide2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E52A71F7-8374-4DAD-B814-32D8CB9AD30B}"/>
    <pc:docChg chg="undo custSel modSld">
      <pc:chgData name="Yoel Kortick" userId="167978f5-7f40-4909-85d5-d4149554ad4e" providerId="ADAL" clId="{E52A71F7-8374-4DAD-B814-32D8CB9AD30B}" dt="2023-08-27T10:38:13.923" v="54" actId="313"/>
      <pc:docMkLst>
        <pc:docMk/>
      </pc:docMkLst>
      <pc:sldChg chg="modSp mod">
        <pc:chgData name="Yoel Kortick" userId="167978f5-7f40-4909-85d5-d4149554ad4e" providerId="ADAL" clId="{E52A71F7-8374-4DAD-B814-32D8CB9AD30B}" dt="2023-08-27T10:38:13.923" v="54" actId="313"/>
        <pc:sldMkLst>
          <pc:docMk/>
          <pc:sldMk cId="2441513226" sldId="574"/>
        </pc:sldMkLst>
        <pc:spChg chg="mod">
          <ac:chgData name="Yoel Kortick" userId="167978f5-7f40-4909-85d5-d4149554ad4e" providerId="ADAL" clId="{E52A71F7-8374-4DAD-B814-32D8CB9AD30B}" dt="2023-08-27T10:38:13.923" v="54" actId="313"/>
          <ac:spMkLst>
            <pc:docMk/>
            <pc:sldMk cId="2441513226" sldId="574"/>
            <ac:spMk id="6" creationId="{234B1E83-CCD0-6E10-207E-A8FAE74F3265}"/>
          </ac:spMkLst>
        </pc:spChg>
        <pc:spChg chg="mod">
          <ac:chgData name="Yoel Kortick" userId="167978f5-7f40-4909-85d5-d4149554ad4e" providerId="ADAL" clId="{E52A71F7-8374-4DAD-B814-32D8CB9AD30B}" dt="2023-08-24T14:32:32.366" v="4" actId="6549"/>
          <ac:spMkLst>
            <pc:docMk/>
            <pc:sldMk cId="2441513226" sldId="574"/>
            <ac:spMk id="7" creationId="{671CB76C-635B-9683-3B7D-79826B74B876}"/>
          </ac:spMkLst>
        </pc:spChg>
      </pc:sldChg>
      <pc:sldChg chg="addSp delSp modSp mod">
        <pc:chgData name="Yoel Kortick" userId="167978f5-7f40-4909-85d5-d4149554ad4e" providerId="ADAL" clId="{E52A71F7-8374-4DAD-B814-32D8CB9AD30B}" dt="2023-08-24T14:41:26.864" v="41" actId="1035"/>
        <pc:sldMkLst>
          <pc:docMk/>
          <pc:sldMk cId="970303957" sldId="616"/>
        </pc:sldMkLst>
        <pc:spChg chg="del">
          <ac:chgData name="Yoel Kortick" userId="167978f5-7f40-4909-85d5-d4149554ad4e" providerId="ADAL" clId="{E52A71F7-8374-4DAD-B814-32D8CB9AD30B}" dt="2023-08-24T14:40:53.484" v="7" actId="478"/>
          <ac:spMkLst>
            <pc:docMk/>
            <pc:sldMk cId="970303957" sldId="616"/>
            <ac:spMk id="2" creationId="{C56A2450-AAE3-FBF2-60AB-F48F358C337E}"/>
          </ac:spMkLst>
        </pc:spChg>
        <pc:spChg chg="del">
          <ac:chgData name="Yoel Kortick" userId="167978f5-7f40-4909-85d5-d4149554ad4e" providerId="ADAL" clId="{E52A71F7-8374-4DAD-B814-32D8CB9AD30B}" dt="2023-08-24T14:40:51.536" v="6" actId="478"/>
          <ac:spMkLst>
            <pc:docMk/>
            <pc:sldMk cId="970303957" sldId="616"/>
            <ac:spMk id="3" creationId="{EC9ABE05-4BFA-491C-1373-2F3D4FC2F824}"/>
          </ac:spMkLst>
        </pc:spChg>
        <pc:spChg chg="del">
          <ac:chgData name="Yoel Kortick" userId="167978f5-7f40-4909-85d5-d4149554ad4e" providerId="ADAL" clId="{E52A71F7-8374-4DAD-B814-32D8CB9AD30B}" dt="2023-08-24T14:40:50.173" v="5" actId="478"/>
          <ac:spMkLst>
            <pc:docMk/>
            <pc:sldMk cId="970303957" sldId="616"/>
            <ac:spMk id="4" creationId="{2EF8D867-E4D5-8588-56D6-8190AD9885AF}"/>
          </ac:spMkLst>
        </pc:spChg>
        <pc:spChg chg="add mod">
          <ac:chgData name="Yoel Kortick" userId="167978f5-7f40-4909-85d5-d4149554ad4e" providerId="ADAL" clId="{E52A71F7-8374-4DAD-B814-32D8CB9AD30B}" dt="2023-08-24T14:41:26.864" v="41" actId="1035"/>
          <ac:spMkLst>
            <pc:docMk/>
            <pc:sldMk cId="970303957" sldId="616"/>
            <ac:spMk id="6" creationId="{C56A2450-AAE3-FBF2-60AB-F48F358C337E}"/>
          </ac:spMkLst>
        </pc:spChg>
        <pc:spChg chg="add mod">
          <ac:chgData name="Yoel Kortick" userId="167978f5-7f40-4909-85d5-d4149554ad4e" providerId="ADAL" clId="{E52A71F7-8374-4DAD-B814-32D8CB9AD30B}" dt="2023-08-24T14:41:26.864" v="41" actId="1035"/>
          <ac:spMkLst>
            <pc:docMk/>
            <pc:sldMk cId="970303957" sldId="616"/>
            <ac:spMk id="7" creationId="{EC9ABE05-4BFA-491C-1373-2F3D4FC2F824}"/>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27/08/2023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27/08/2023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4.xml"/><Relationship Id="rId1" Type="http://schemas.openxmlformats.org/officeDocument/2006/relationships/tags" Target="../tags/tag28.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9.xml"/></Relationships>
</file>

<file path=ppt/slides/_rels/slide2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14.xml"/><Relationship Id="rId1" Type="http://schemas.openxmlformats.org/officeDocument/2006/relationships/tags" Target="../tags/tag3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14.xml"/><Relationship Id="rId1" Type="http://schemas.openxmlformats.org/officeDocument/2006/relationships/tags" Target="../tags/tag31.xml"/></Relationships>
</file>

<file path=ppt/slides/_rels/slide3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14.xml"/><Relationship Id="rId1" Type="http://schemas.openxmlformats.org/officeDocument/2006/relationships/tags" Target="../tags/tag32.xml"/></Relationships>
</file>

<file path=ppt/slides/_rels/slide3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14.xml"/><Relationship Id="rId1" Type="http://schemas.openxmlformats.org/officeDocument/2006/relationships/tags" Target="../tags/tag33.xml"/></Relationships>
</file>

<file path=ppt/slides/_rels/slide3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Layout" Target="../slideLayouts/slideLayout14.xml"/><Relationship Id="rId1" Type="http://schemas.openxmlformats.org/officeDocument/2006/relationships/tags" Target="../tags/tag34.xml"/></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35.xml"/></Relationships>
</file>

<file path=ppt/slides/_rels/slide3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Layout" Target="../slideLayouts/slideLayout14.xml"/><Relationship Id="rId1" Type="http://schemas.openxmlformats.org/officeDocument/2006/relationships/tags" Target="../tags/tag36.xml"/></Relationships>
</file>

<file path=ppt/slides/_rels/slide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slideLayout" Target="../slideLayouts/slideLayout14.xml"/><Relationship Id="rId1" Type="http://schemas.openxmlformats.org/officeDocument/2006/relationships/tags" Target="../tags/tag37.xml"/></Relationships>
</file>

<file path=ppt/slides/_rels/slide3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Layout" Target="../slideLayouts/slideLayout14.xml"/><Relationship Id="rId1" Type="http://schemas.openxmlformats.org/officeDocument/2006/relationships/tags" Target="../tags/tag3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hyperlink" Target="https://knowledge.exlibrisgroup.com/Alma/Product_Documentation/010Alma_Online_Help_(English)/040Resource_Management/050Inventory/050Managing_Collections#Adding_a_Logical_Collection" TargetMode="External"/><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1343025" y="1359707"/>
            <a:ext cx="9505950" cy="2169113"/>
          </a:xfrm>
        </p:spPr>
        <p:txBody>
          <a:bodyPr/>
          <a:lstStyle/>
          <a:p>
            <a:r>
              <a:rPr lang="en-US" dirty="0"/>
              <a:t>How to use Logical Collections for Digital Resource Management</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the Logical Query</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the Logical Query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656421"/>
          </a:xfrm>
        </p:spPr>
        <p:txBody>
          <a:bodyPr/>
          <a:lstStyle/>
          <a:p>
            <a:r>
              <a:rPr lang="en-US" sz="3200" dirty="0"/>
              <a:t>From the results we will click “Save Filter and Query” to create a logical set</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EE443811-545F-655D-DEFB-5B1F3640FD58}"/>
              </a:ext>
            </a:extLst>
          </p:cNvPr>
          <p:cNvPicPr>
            <a:picLocks noChangeAspect="1"/>
          </p:cNvPicPr>
          <p:nvPr/>
        </p:nvPicPr>
        <p:blipFill>
          <a:blip r:embed="rId3"/>
          <a:stretch>
            <a:fillRect/>
          </a:stretch>
        </p:blipFill>
        <p:spPr>
          <a:xfrm>
            <a:off x="0" y="2014052"/>
            <a:ext cx="12192000" cy="4069415"/>
          </a:xfrm>
          <a:prstGeom prst="rect">
            <a:avLst/>
          </a:prstGeom>
          <a:solidFill>
            <a:schemeClr val="bg2"/>
          </a:solidFill>
          <a:ln>
            <a:solidFill>
              <a:schemeClr val="bg2"/>
            </a:solidFill>
          </a:ln>
        </p:spPr>
      </p:pic>
      <p:sp>
        <p:nvSpPr>
          <p:cNvPr id="9" name="Rectangle 8">
            <a:extLst>
              <a:ext uri="{FF2B5EF4-FFF2-40B4-BE49-F238E27FC236}">
                <a16:creationId xmlns:a16="http://schemas.microsoft.com/office/drawing/2014/main" id="{C823F3D3-9C0F-343F-5401-7977B0FF91E8}"/>
              </a:ext>
            </a:extLst>
          </p:cNvPr>
          <p:cNvSpPr/>
          <p:nvPr/>
        </p:nvSpPr>
        <p:spPr>
          <a:xfrm>
            <a:off x="10393680" y="2014052"/>
            <a:ext cx="1717040" cy="38370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0" name="Arrow: Down 9">
            <a:extLst>
              <a:ext uri="{FF2B5EF4-FFF2-40B4-BE49-F238E27FC236}">
                <a16:creationId xmlns:a16="http://schemas.microsoft.com/office/drawing/2014/main" id="{2C31D1FC-430B-1E7C-01B2-8229AD813D5E}"/>
              </a:ext>
            </a:extLst>
          </p:cNvPr>
          <p:cNvSpPr/>
          <p:nvPr/>
        </p:nvSpPr>
        <p:spPr>
          <a:xfrm flipV="1">
            <a:off x="11094720" y="2529841"/>
            <a:ext cx="627470" cy="1206194"/>
          </a:xfrm>
          <a:prstGeom prst="downArrow">
            <a:avLst/>
          </a:prstGeom>
          <a:solidFill>
            <a:schemeClr val="bg1"/>
          </a:solid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126640660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D04C133-3BD9-5557-778B-9989B1C2AE7E}"/>
              </a:ext>
            </a:extLst>
          </p:cNvPr>
          <p:cNvPicPr>
            <a:picLocks noChangeAspect="1"/>
          </p:cNvPicPr>
          <p:nvPr/>
        </p:nvPicPr>
        <p:blipFill>
          <a:blip r:embed="rId3"/>
          <a:stretch>
            <a:fillRect/>
          </a:stretch>
        </p:blipFill>
        <p:spPr>
          <a:xfrm>
            <a:off x="0" y="2014053"/>
            <a:ext cx="12192000" cy="3905904"/>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the Logical Query</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the Logical Query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656421"/>
          </a:xfrm>
        </p:spPr>
        <p:txBody>
          <a:bodyPr/>
          <a:lstStyle/>
          <a:p>
            <a:r>
              <a:rPr lang="en-US" sz="3200" dirty="0"/>
              <a:t>We will call our Digital Titles Logical Set “Digital titles with title or subject Taiwan”</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C823F3D3-9C0F-343F-5401-7977B0FF91E8}"/>
              </a:ext>
            </a:extLst>
          </p:cNvPr>
          <p:cNvSpPr/>
          <p:nvPr/>
        </p:nvSpPr>
        <p:spPr>
          <a:xfrm>
            <a:off x="11691936" y="1993732"/>
            <a:ext cx="469583" cy="34306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1" name="Rectangle 10">
            <a:extLst>
              <a:ext uri="{FF2B5EF4-FFF2-40B4-BE49-F238E27FC236}">
                <a16:creationId xmlns:a16="http://schemas.microsoft.com/office/drawing/2014/main" id="{0B4B0132-A50D-E210-832F-FDC60DEC18CC}"/>
              </a:ext>
            </a:extLst>
          </p:cNvPr>
          <p:cNvSpPr/>
          <p:nvPr/>
        </p:nvSpPr>
        <p:spPr>
          <a:xfrm>
            <a:off x="904240" y="2804160"/>
            <a:ext cx="3403600" cy="355600"/>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2" name="Rectangle 11">
            <a:extLst>
              <a:ext uri="{FF2B5EF4-FFF2-40B4-BE49-F238E27FC236}">
                <a16:creationId xmlns:a16="http://schemas.microsoft.com/office/drawing/2014/main" id="{6B111FCF-5E78-4680-3FBD-F3A952E69A0A}"/>
              </a:ext>
            </a:extLst>
          </p:cNvPr>
          <p:cNvSpPr/>
          <p:nvPr/>
        </p:nvSpPr>
        <p:spPr>
          <a:xfrm>
            <a:off x="434430" y="4185920"/>
            <a:ext cx="2227490" cy="447040"/>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416306095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D3281D99-C7E2-1B99-4516-4FD81DECC7A9}"/>
              </a:ext>
            </a:extLst>
          </p:cNvPr>
          <p:cNvPicPr>
            <a:picLocks noChangeAspect="1"/>
          </p:cNvPicPr>
          <p:nvPr/>
        </p:nvPicPr>
        <p:blipFill>
          <a:blip r:embed="rId3"/>
          <a:stretch>
            <a:fillRect/>
          </a:stretch>
        </p:blipFill>
        <p:spPr>
          <a:xfrm>
            <a:off x="0" y="1565336"/>
            <a:ext cx="12192000" cy="3852758"/>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the Logical Query</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the Logical Query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681757"/>
          </a:xfrm>
        </p:spPr>
        <p:txBody>
          <a:bodyPr/>
          <a:lstStyle/>
          <a:p>
            <a:r>
              <a:rPr lang="en-US" sz="3200" dirty="0"/>
              <a:t>The set has been created</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0B4B0132-A50D-E210-832F-FDC60DEC18CC}"/>
              </a:ext>
            </a:extLst>
          </p:cNvPr>
          <p:cNvSpPr/>
          <p:nvPr/>
        </p:nvSpPr>
        <p:spPr>
          <a:xfrm>
            <a:off x="121920" y="2379452"/>
            <a:ext cx="6106160" cy="1021334"/>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176463202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2458719" y="2442689"/>
            <a:ext cx="7305041" cy="1567891"/>
          </a:xfrm>
        </p:spPr>
        <p:txBody>
          <a:bodyPr/>
          <a:lstStyle/>
          <a:p>
            <a:r>
              <a:rPr lang="en-US" dirty="0"/>
              <a:t>Creating the Logical Collection</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the Logical Collection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the Logical Collection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2700" dirty="0"/>
              <a:t>The Logical Collection will be created like other title level collections at “Resources &gt; Manage Inventory &gt; Manage Collections”</a:t>
            </a:r>
          </a:p>
          <a:p>
            <a:endParaRPr lang="en-US" sz="27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6FFA8486-4915-4774-7833-7856BA41B49C}"/>
              </a:ext>
            </a:extLst>
          </p:cNvPr>
          <p:cNvPicPr>
            <a:picLocks noChangeAspect="1"/>
          </p:cNvPicPr>
          <p:nvPr/>
        </p:nvPicPr>
        <p:blipFill>
          <a:blip r:embed="rId3"/>
          <a:stretch>
            <a:fillRect/>
          </a:stretch>
        </p:blipFill>
        <p:spPr>
          <a:xfrm>
            <a:off x="1851026" y="1875249"/>
            <a:ext cx="8075294" cy="4099172"/>
          </a:xfrm>
          <a:prstGeom prst="rect">
            <a:avLst/>
          </a:prstGeom>
          <a:ln>
            <a:solidFill>
              <a:schemeClr val="bg2"/>
            </a:solidFill>
          </a:ln>
        </p:spPr>
      </p:pic>
      <p:sp>
        <p:nvSpPr>
          <p:cNvPr id="8" name="Rectangle 7">
            <a:extLst>
              <a:ext uri="{FF2B5EF4-FFF2-40B4-BE49-F238E27FC236}">
                <a16:creationId xmlns:a16="http://schemas.microsoft.com/office/drawing/2014/main" id="{6BD835CC-996B-0617-6AF9-763648A8BBB7}"/>
              </a:ext>
            </a:extLst>
          </p:cNvPr>
          <p:cNvSpPr/>
          <p:nvPr/>
        </p:nvSpPr>
        <p:spPr>
          <a:xfrm>
            <a:off x="1838960" y="4216400"/>
            <a:ext cx="863600" cy="528320"/>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9" name="Rectangle 8">
            <a:extLst>
              <a:ext uri="{FF2B5EF4-FFF2-40B4-BE49-F238E27FC236}">
                <a16:creationId xmlns:a16="http://schemas.microsoft.com/office/drawing/2014/main" id="{4830E9DC-AE83-4892-88BC-C7F7B5F041DC}"/>
              </a:ext>
            </a:extLst>
          </p:cNvPr>
          <p:cNvSpPr/>
          <p:nvPr/>
        </p:nvSpPr>
        <p:spPr>
          <a:xfrm>
            <a:off x="5252720" y="2519680"/>
            <a:ext cx="1635760" cy="30659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82664731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14CFA4BE-57FE-95A8-8116-920AC68CCAD6}"/>
              </a:ext>
            </a:extLst>
          </p:cNvPr>
          <p:cNvPicPr>
            <a:picLocks noChangeAspect="1"/>
          </p:cNvPicPr>
          <p:nvPr/>
        </p:nvPicPr>
        <p:blipFill>
          <a:blip r:embed="rId3"/>
          <a:stretch>
            <a:fillRect/>
          </a:stretch>
        </p:blipFill>
        <p:spPr>
          <a:xfrm>
            <a:off x="0" y="2307896"/>
            <a:ext cx="12192000" cy="2242207"/>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the Logical Collection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the Logical Collection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3200" dirty="0"/>
              <a:t>We will add a new Top-Level Collection</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6BD835CC-996B-0617-6AF9-763648A8BBB7}"/>
              </a:ext>
            </a:extLst>
          </p:cNvPr>
          <p:cNvSpPr/>
          <p:nvPr/>
        </p:nvSpPr>
        <p:spPr>
          <a:xfrm>
            <a:off x="8244840" y="2599868"/>
            <a:ext cx="1427480" cy="30659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5733272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the Logical Collection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the Logical Collection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545421"/>
          </a:xfrm>
        </p:spPr>
        <p:txBody>
          <a:bodyPr/>
          <a:lstStyle/>
          <a:p>
            <a:r>
              <a:rPr lang="en-US" sz="3200" dirty="0"/>
              <a:t>On the next slide we are adding a new Top-Level Collection called “Titles About Taiwan”.</a:t>
            </a:r>
          </a:p>
          <a:p>
            <a:r>
              <a:rPr lang="en-US" sz="3200" dirty="0"/>
              <a:t>We are checking the checkbox “Logical Collection” to designate this as a Logical Collection”.</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87147034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B27137E1-1AF8-FBEE-0964-88EDCDB10583}"/>
              </a:ext>
            </a:extLst>
          </p:cNvPr>
          <p:cNvPicPr>
            <a:picLocks noChangeAspect="1"/>
          </p:cNvPicPr>
          <p:nvPr/>
        </p:nvPicPr>
        <p:blipFill>
          <a:blip r:embed="rId3"/>
          <a:stretch>
            <a:fillRect/>
          </a:stretch>
        </p:blipFill>
        <p:spPr>
          <a:xfrm>
            <a:off x="0" y="845581"/>
            <a:ext cx="12192000" cy="5166838"/>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the Logical Collection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the Logical Collection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6BD835CC-996B-0617-6AF9-763648A8BBB7}"/>
              </a:ext>
            </a:extLst>
          </p:cNvPr>
          <p:cNvSpPr/>
          <p:nvPr/>
        </p:nvSpPr>
        <p:spPr>
          <a:xfrm>
            <a:off x="695959" y="3359520"/>
            <a:ext cx="2077719" cy="24726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22" name="TextBox 21">
            <a:extLst>
              <a:ext uri="{FF2B5EF4-FFF2-40B4-BE49-F238E27FC236}">
                <a16:creationId xmlns:a16="http://schemas.microsoft.com/office/drawing/2014/main" id="{B354518B-452F-BC79-AC8D-2AEE8704AE1C}"/>
              </a:ext>
            </a:extLst>
          </p:cNvPr>
          <p:cNvSpPr txBox="1"/>
          <p:nvPr/>
        </p:nvSpPr>
        <p:spPr>
          <a:xfrm>
            <a:off x="345440" y="5201920"/>
            <a:ext cx="4622800" cy="751840"/>
          </a:xfrm>
          <a:prstGeom prst="rect">
            <a:avLst/>
          </a:prstGeom>
          <a:solidFill>
            <a:srgbClr val="FFFF00"/>
          </a:solidFill>
          <a:ln>
            <a:solidFill>
              <a:schemeClr val="bg2"/>
            </a:solidFill>
          </a:ln>
        </p:spPr>
        <p:txBody>
          <a:bodyPr wrap="square" rtlCol="0">
            <a:noAutofit/>
          </a:bodyPr>
          <a:lstStyle/>
          <a:p>
            <a:pPr algn="l"/>
            <a:r>
              <a:rPr lang="en-US" sz="2400" dirty="0"/>
              <a:t>We check here to designate this as a “Logical Collection”</a:t>
            </a:r>
          </a:p>
        </p:txBody>
      </p:sp>
      <p:cxnSp>
        <p:nvCxnSpPr>
          <p:cNvPr id="23" name="Straight Arrow Connector 22">
            <a:extLst>
              <a:ext uri="{FF2B5EF4-FFF2-40B4-BE49-F238E27FC236}">
                <a16:creationId xmlns:a16="http://schemas.microsoft.com/office/drawing/2014/main" id="{3DD8DFB9-8D84-E018-BB2E-F3117B5857D1}"/>
              </a:ext>
            </a:extLst>
          </p:cNvPr>
          <p:cNvCxnSpPr/>
          <p:nvPr/>
        </p:nvCxnSpPr>
        <p:spPr>
          <a:xfrm flipH="1">
            <a:off x="1473200" y="4886960"/>
            <a:ext cx="701040"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701BAB1E-4C7B-3AB1-41EA-058FDEAD709C}"/>
              </a:ext>
            </a:extLst>
          </p:cNvPr>
          <p:cNvCxnSpPr>
            <a:cxnSpLocks/>
          </p:cNvCxnSpPr>
          <p:nvPr/>
        </p:nvCxnSpPr>
        <p:spPr>
          <a:xfrm>
            <a:off x="2174240" y="4886960"/>
            <a:ext cx="0" cy="314960"/>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52693207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1524000" y="2442689"/>
            <a:ext cx="9123679" cy="1567891"/>
          </a:xfrm>
        </p:spPr>
        <p:txBody>
          <a:bodyPr/>
          <a:lstStyle/>
          <a:p>
            <a:r>
              <a:rPr lang="en-US" dirty="0"/>
              <a:t>Attributing a Set to the Logical Collection</a:t>
            </a:r>
          </a:p>
        </p:txBody>
      </p:sp>
    </p:spTree>
    <p:custDataLst>
      <p:tags r:id="rId1"/>
    </p:custDataLst>
    <p:extLst>
      <p:ext uri="{BB962C8B-B14F-4D97-AF65-F5344CB8AC3E}">
        <p14:creationId xmlns:p14="http://schemas.microsoft.com/office/powerpoint/2010/main" val="258307921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AEDB24-8522-F2A2-2910-9B60232EF029}"/>
              </a:ext>
            </a:extLst>
          </p:cNvPr>
          <p:cNvPicPr>
            <a:picLocks noChangeAspect="1"/>
          </p:cNvPicPr>
          <p:nvPr/>
        </p:nvPicPr>
        <p:blipFill>
          <a:blip r:embed="rId3"/>
          <a:stretch>
            <a:fillRect/>
          </a:stretch>
        </p:blipFill>
        <p:spPr>
          <a:xfrm>
            <a:off x="0" y="2508764"/>
            <a:ext cx="12192000" cy="2978392"/>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Attributing a Set to the Logical Collection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Attributing a Set to the Logical Collection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493861"/>
          </a:xfrm>
        </p:spPr>
        <p:txBody>
          <a:bodyPr/>
          <a:lstStyle/>
          <a:p>
            <a:r>
              <a:rPr lang="en-US" sz="3200" dirty="0"/>
              <a:t>From the “Titles List” tab we click “Assign Titles Set” to attribute the set we made called “Digital titles with title or subject Taiwan” to this Logical Collection. </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BC9CFCB8-DB03-373B-124C-DD3E3A8EEA43}"/>
              </a:ext>
            </a:extLst>
          </p:cNvPr>
          <p:cNvSpPr/>
          <p:nvPr/>
        </p:nvSpPr>
        <p:spPr>
          <a:xfrm>
            <a:off x="10576560" y="4135120"/>
            <a:ext cx="1351280" cy="447040"/>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9960940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29" name="Text Placeholder 28">
            <a:extLst>
              <a:ext uri="{FF2B5EF4-FFF2-40B4-BE49-F238E27FC236}">
                <a16:creationId xmlns:a16="http://schemas.microsoft.com/office/drawing/2014/main" id="{3141025E-8247-88B1-CD35-CE4D4323B146}"/>
              </a:ext>
            </a:extLst>
          </p:cNvPr>
          <p:cNvSpPr>
            <a:spLocks noGrp="1"/>
          </p:cNvSpPr>
          <p:nvPr>
            <p:ph type="body" sz="quarter" idx="13"/>
          </p:nvPr>
        </p:nvSpPr>
        <p:spPr/>
        <p:txBody>
          <a:bodyPr/>
          <a:lstStyle/>
          <a:p>
            <a:r>
              <a:rPr lang="en-US" dirty="0"/>
              <a:t>Introduction</a:t>
            </a:r>
          </a:p>
        </p:txBody>
      </p:sp>
      <p:sp>
        <p:nvSpPr>
          <p:cNvPr id="33" name="Text Placeholder 32">
            <a:extLst>
              <a:ext uri="{FF2B5EF4-FFF2-40B4-BE49-F238E27FC236}">
                <a16:creationId xmlns:a16="http://schemas.microsoft.com/office/drawing/2014/main" id="{10B19EF8-D548-5909-EC0A-0DAD29132EB0}"/>
              </a:ext>
            </a:extLst>
          </p:cNvPr>
          <p:cNvSpPr>
            <a:spLocks noGrp="1"/>
          </p:cNvSpPr>
          <p:nvPr>
            <p:ph type="body" sz="quarter" idx="23"/>
          </p:nvPr>
        </p:nvSpPr>
        <p:spPr/>
        <p:txBody>
          <a:bodyPr/>
          <a:lstStyle/>
          <a:p>
            <a:r>
              <a:rPr lang="en-US" dirty="0"/>
              <a:t>Creating the Logical Query</a:t>
            </a:r>
          </a:p>
        </p:txBody>
      </p:sp>
      <p:sp>
        <p:nvSpPr>
          <p:cNvPr id="35" name="Text Placeholder 34">
            <a:extLst>
              <a:ext uri="{FF2B5EF4-FFF2-40B4-BE49-F238E27FC236}">
                <a16:creationId xmlns:a16="http://schemas.microsoft.com/office/drawing/2014/main" id="{2856D55B-FFE4-73A6-E96B-E8539E279BBE}"/>
              </a:ext>
            </a:extLst>
          </p:cNvPr>
          <p:cNvSpPr>
            <a:spLocks noGrp="1"/>
          </p:cNvSpPr>
          <p:nvPr>
            <p:ph type="body" sz="quarter" idx="25"/>
          </p:nvPr>
        </p:nvSpPr>
        <p:spPr/>
        <p:txBody>
          <a:bodyPr/>
          <a:lstStyle/>
          <a:p>
            <a:r>
              <a:rPr lang="en-US" dirty="0"/>
              <a:t>Creating the Logical Collection</a:t>
            </a:r>
          </a:p>
        </p:txBody>
      </p:sp>
      <p:sp>
        <p:nvSpPr>
          <p:cNvPr id="37" name="Text Placeholder 36">
            <a:extLst>
              <a:ext uri="{FF2B5EF4-FFF2-40B4-BE49-F238E27FC236}">
                <a16:creationId xmlns:a16="http://schemas.microsoft.com/office/drawing/2014/main" id="{C8FC2611-6E43-0A65-5736-75EE135AF2B1}"/>
              </a:ext>
            </a:extLst>
          </p:cNvPr>
          <p:cNvSpPr>
            <a:spLocks noGrp="1"/>
          </p:cNvSpPr>
          <p:nvPr>
            <p:ph type="body" sz="quarter" idx="27"/>
          </p:nvPr>
        </p:nvSpPr>
        <p:spPr/>
        <p:txBody>
          <a:bodyPr/>
          <a:lstStyle/>
          <a:p>
            <a:r>
              <a:rPr lang="en-US" dirty="0"/>
              <a:t>Attributing a Set to the Logical Collection</a:t>
            </a:r>
          </a:p>
        </p:txBody>
      </p:sp>
      <p:sp>
        <p:nvSpPr>
          <p:cNvPr id="39" name="Text Placeholder 38">
            <a:extLst>
              <a:ext uri="{FF2B5EF4-FFF2-40B4-BE49-F238E27FC236}">
                <a16:creationId xmlns:a16="http://schemas.microsoft.com/office/drawing/2014/main" id="{577BD32B-5C3F-E999-3258-09D20FE3480B}"/>
              </a:ext>
            </a:extLst>
          </p:cNvPr>
          <p:cNvSpPr>
            <a:spLocks noGrp="1"/>
          </p:cNvSpPr>
          <p:nvPr>
            <p:ph type="body" sz="quarter" idx="29"/>
          </p:nvPr>
        </p:nvSpPr>
        <p:spPr/>
        <p:txBody>
          <a:bodyPr/>
          <a:lstStyle/>
          <a:p>
            <a:r>
              <a:rPr lang="en-US" dirty="0"/>
              <a:t>Ongoing Update of the Collection From the Set</a:t>
            </a:r>
          </a:p>
        </p:txBody>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04EA9287-5281-D6A6-D9D9-70CEFED4C0F1}"/>
              </a:ext>
            </a:extLst>
          </p:cNvPr>
          <p:cNvPicPr>
            <a:picLocks noChangeAspect="1"/>
          </p:cNvPicPr>
          <p:nvPr/>
        </p:nvPicPr>
        <p:blipFill>
          <a:blip r:embed="rId3"/>
          <a:stretch>
            <a:fillRect/>
          </a:stretch>
        </p:blipFill>
        <p:spPr>
          <a:xfrm>
            <a:off x="0" y="2100439"/>
            <a:ext cx="12192000" cy="2657121"/>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Attributing a Set to the Logical Collection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Attributing a Set to the Logical Collection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3200" dirty="0"/>
              <a:t>Now we will choose the desired set</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BC9CFCB8-DB03-373B-124C-DD3E3A8EEA43}"/>
              </a:ext>
            </a:extLst>
          </p:cNvPr>
          <p:cNvSpPr/>
          <p:nvPr/>
        </p:nvSpPr>
        <p:spPr>
          <a:xfrm>
            <a:off x="550863" y="3428999"/>
            <a:ext cx="312737" cy="330201"/>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2" name="Rectangle 11">
            <a:extLst>
              <a:ext uri="{FF2B5EF4-FFF2-40B4-BE49-F238E27FC236}">
                <a16:creationId xmlns:a16="http://schemas.microsoft.com/office/drawing/2014/main" id="{9FD8A695-0307-E74E-1B65-9F8D89D3AE5B}"/>
              </a:ext>
            </a:extLst>
          </p:cNvPr>
          <p:cNvSpPr/>
          <p:nvPr/>
        </p:nvSpPr>
        <p:spPr>
          <a:xfrm>
            <a:off x="11614200" y="2100439"/>
            <a:ext cx="506680" cy="337961"/>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4" name="TextBox 13">
            <a:extLst>
              <a:ext uri="{FF2B5EF4-FFF2-40B4-BE49-F238E27FC236}">
                <a16:creationId xmlns:a16="http://schemas.microsoft.com/office/drawing/2014/main" id="{7249FF74-FA28-C7E5-EF4F-2E9B0EC410AA}"/>
              </a:ext>
            </a:extLst>
          </p:cNvPr>
          <p:cNvSpPr txBox="1"/>
          <p:nvPr/>
        </p:nvSpPr>
        <p:spPr>
          <a:xfrm>
            <a:off x="2895600" y="5201920"/>
            <a:ext cx="4622800" cy="751840"/>
          </a:xfrm>
          <a:prstGeom prst="rect">
            <a:avLst/>
          </a:prstGeom>
          <a:solidFill>
            <a:srgbClr val="FFFF00"/>
          </a:solidFill>
          <a:ln>
            <a:solidFill>
              <a:schemeClr val="bg2"/>
            </a:solidFill>
          </a:ln>
        </p:spPr>
        <p:txBody>
          <a:bodyPr wrap="square" rtlCol="0">
            <a:noAutofit/>
          </a:bodyPr>
          <a:lstStyle/>
          <a:p>
            <a:pPr algn="l"/>
            <a:r>
              <a:rPr lang="en-US" sz="2400" dirty="0"/>
              <a:t>This is the set we created earlier</a:t>
            </a:r>
          </a:p>
        </p:txBody>
      </p:sp>
      <p:cxnSp>
        <p:nvCxnSpPr>
          <p:cNvPr id="15" name="Straight Arrow Connector 14">
            <a:extLst>
              <a:ext uri="{FF2B5EF4-FFF2-40B4-BE49-F238E27FC236}">
                <a16:creationId xmlns:a16="http://schemas.microsoft.com/office/drawing/2014/main" id="{9C5CDFA0-9A36-76CC-1E23-086CF281E784}"/>
              </a:ext>
            </a:extLst>
          </p:cNvPr>
          <p:cNvCxnSpPr>
            <a:cxnSpLocks/>
          </p:cNvCxnSpPr>
          <p:nvPr/>
        </p:nvCxnSpPr>
        <p:spPr>
          <a:xfrm flipH="1" flipV="1">
            <a:off x="3738880" y="3556000"/>
            <a:ext cx="985520" cy="1016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7CE1F413-61A8-3A9D-FBE4-0BD52780DFB7}"/>
              </a:ext>
            </a:extLst>
          </p:cNvPr>
          <p:cNvCxnSpPr>
            <a:cxnSpLocks/>
          </p:cNvCxnSpPr>
          <p:nvPr/>
        </p:nvCxnSpPr>
        <p:spPr>
          <a:xfrm>
            <a:off x="4724400" y="3556000"/>
            <a:ext cx="0" cy="1645920"/>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14225782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BFABBC7-EF6D-D80A-FB14-204678B305E3}"/>
              </a:ext>
            </a:extLst>
          </p:cNvPr>
          <p:cNvPicPr>
            <a:picLocks noChangeAspect="1"/>
          </p:cNvPicPr>
          <p:nvPr/>
        </p:nvPicPr>
        <p:blipFill>
          <a:blip r:embed="rId3"/>
          <a:stretch>
            <a:fillRect/>
          </a:stretch>
        </p:blipFill>
        <p:spPr>
          <a:xfrm>
            <a:off x="0" y="2069477"/>
            <a:ext cx="12192000" cy="3294390"/>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Attributing a Set to the Logical Collection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Attributing a Set to the Logical Collection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91670"/>
          </a:xfrm>
        </p:spPr>
        <p:txBody>
          <a:bodyPr/>
          <a:lstStyle/>
          <a:p>
            <a:r>
              <a:rPr lang="en-US" sz="3200" dirty="0"/>
              <a:t>After attributing the logical set all titles from the set get added to the logical collection</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BC9CFCB8-DB03-373B-124C-DD3E3A8EEA43}"/>
              </a:ext>
            </a:extLst>
          </p:cNvPr>
          <p:cNvSpPr/>
          <p:nvPr/>
        </p:nvSpPr>
        <p:spPr>
          <a:xfrm>
            <a:off x="129622" y="3901611"/>
            <a:ext cx="682031" cy="34161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2" name="Rectangle 11">
            <a:extLst>
              <a:ext uri="{FF2B5EF4-FFF2-40B4-BE49-F238E27FC236}">
                <a16:creationId xmlns:a16="http://schemas.microsoft.com/office/drawing/2014/main" id="{9FD8A695-0307-E74E-1B65-9F8D89D3AE5B}"/>
              </a:ext>
            </a:extLst>
          </p:cNvPr>
          <p:cNvSpPr/>
          <p:nvPr/>
        </p:nvSpPr>
        <p:spPr>
          <a:xfrm>
            <a:off x="11614200" y="2100439"/>
            <a:ext cx="506680" cy="337961"/>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4" name="TextBox 13">
            <a:extLst>
              <a:ext uri="{FF2B5EF4-FFF2-40B4-BE49-F238E27FC236}">
                <a16:creationId xmlns:a16="http://schemas.microsoft.com/office/drawing/2014/main" id="{7249FF74-FA28-C7E5-EF4F-2E9B0EC410AA}"/>
              </a:ext>
            </a:extLst>
          </p:cNvPr>
          <p:cNvSpPr txBox="1"/>
          <p:nvPr/>
        </p:nvSpPr>
        <p:spPr>
          <a:xfrm>
            <a:off x="7109717" y="2483815"/>
            <a:ext cx="3347092" cy="751840"/>
          </a:xfrm>
          <a:prstGeom prst="rect">
            <a:avLst/>
          </a:prstGeom>
          <a:solidFill>
            <a:srgbClr val="FFFF00"/>
          </a:solidFill>
          <a:ln>
            <a:solidFill>
              <a:schemeClr val="bg2"/>
            </a:solidFill>
          </a:ln>
        </p:spPr>
        <p:txBody>
          <a:bodyPr wrap="square" rtlCol="0">
            <a:noAutofit/>
          </a:bodyPr>
          <a:lstStyle/>
          <a:p>
            <a:pPr algn="l"/>
            <a:r>
              <a:rPr lang="en-US" sz="2400" dirty="0"/>
              <a:t>This is the query of the set we created earlier</a:t>
            </a:r>
          </a:p>
        </p:txBody>
      </p:sp>
      <p:cxnSp>
        <p:nvCxnSpPr>
          <p:cNvPr id="15" name="Straight Arrow Connector 14">
            <a:extLst>
              <a:ext uri="{FF2B5EF4-FFF2-40B4-BE49-F238E27FC236}">
                <a16:creationId xmlns:a16="http://schemas.microsoft.com/office/drawing/2014/main" id="{9C5CDFA0-9A36-76CC-1E23-086CF281E784}"/>
              </a:ext>
            </a:extLst>
          </p:cNvPr>
          <p:cNvCxnSpPr>
            <a:cxnSpLocks/>
          </p:cNvCxnSpPr>
          <p:nvPr/>
        </p:nvCxnSpPr>
        <p:spPr>
          <a:xfrm flipH="1" flipV="1">
            <a:off x="6512903" y="3757768"/>
            <a:ext cx="985520" cy="1016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7CE1F413-61A8-3A9D-FBE4-0BD52780DFB7}"/>
              </a:ext>
            </a:extLst>
          </p:cNvPr>
          <p:cNvCxnSpPr>
            <a:cxnSpLocks/>
          </p:cNvCxnSpPr>
          <p:nvPr/>
        </p:nvCxnSpPr>
        <p:spPr>
          <a:xfrm>
            <a:off x="7498423" y="3249459"/>
            <a:ext cx="0" cy="518469"/>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6BE36915-D89C-52BD-8E11-E72B6B34C849}"/>
              </a:ext>
            </a:extLst>
          </p:cNvPr>
          <p:cNvSpPr txBox="1"/>
          <p:nvPr/>
        </p:nvSpPr>
        <p:spPr>
          <a:xfrm>
            <a:off x="4005151" y="5525415"/>
            <a:ext cx="5015504" cy="751840"/>
          </a:xfrm>
          <a:prstGeom prst="rect">
            <a:avLst/>
          </a:prstGeom>
          <a:solidFill>
            <a:srgbClr val="FFFF00"/>
          </a:solidFill>
          <a:ln>
            <a:solidFill>
              <a:schemeClr val="bg2"/>
            </a:solidFill>
          </a:ln>
        </p:spPr>
        <p:txBody>
          <a:bodyPr wrap="square" rtlCol="0">
            <a:noAutofit/>
          </a:bodyPr>
          <a:lstStyle/>
          <a:p>
            <a:pPr algn="l"/>
            <a:r>
              <a:rPr lang="en-US" sz="2400" dirty="0"/>
              <a:t>All 15 titles from the set have been added to the logical collection</a:t>
            </a:r>
          </a:p>
        </p:txBody>
      </p:sp>
      <p:cxnSp>
        <p:nvCxnSpPr>
          <p:cNvPr id="9" name="Straight Arrow Connector 8">
            <a:extLst>
              <a:ext uri="{FF2B5EF4-FFF2-40B4-BE49-F238E27FC236}">
                <a16:creationId xmlns:a16="http://schemas.microsoft.com/office/drawing/2014/main" id="{2F15523D-5079-AC76-9123-CE9A20A50A50}"/>
              </a:ext>
            </a:extLst>
          </p:cNvPr>
          <p:cNvCxnSpPr>
            <a:cxnSpLocks/>
          </p:cNvCxnSpPr>
          <p:nvPr/>
        </p:nvCxnSpPr>
        <p:spPr>
          <a:xfrm flipV="1">
            <a:off x="448515" y="4228665"/>
            <a:ext cx="0" cy="162057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6DE4A79E-A7A2-46D0-B764-968FE75B4459}"/>
              </a:ext>
            </a:extLst>
          </p:cNvPr>
          <p:cNvCxnSpPr>
            <a:cxnSpLocks/>
          </p:cNvCxnSpPr>
          <p:nvPr/>
        </p:nvCxnSpPr>
        <p:spPr>
          <a:xfrm>
            <a:off x="448515" y="5846860"/>
            <a:ext cx="3556636" cy="0"/>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13887942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606175" y="2442689"/>
            <a:ext cx="10983074" cy="1567891"/>
          </a:xfrm>
        </p:spPr>
        <p:txBody>
          <a:bodyPr/>
          <a:lstStyle/>
          <a:p>
            <a:r>
              <a:rPr lang="en-US" dirty="0"/>
              <a:t>Ongoing Update of the Collection From the Set</a:t>
            </a:r>
          </a:p>
        </p:txBody>
      </p:sp>
    </p:spTree>
    <p:custDataLst>
      <p:tags r:id="rId1"/>
    </p:custDataLst>
    <p:extLst>
      <p:ext uri="{BB962C8B-B14F-4D97-AF65-F5344CB8AC3E}">
        <p14:creationId xmlns:p14="http://schemas.microsoft.com/office/powerpoint/2010/main" val="236163775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167900"/>
          </a:xfrm>
        </p:spPr>
        <p:txBody>
          <a:bodyPr/>
          <a:lstStyle/>
          <a:p>
            <a:r>
              <a:rPr lang="en-US" sz="3200" dirty="0"/>
              <a:t>As titles get added or removed from the logical set they also get added or removed from the logical collection (this is the significant time saver of this feature).</a:t>
            </a:r>
          </a:p>
          <a:p>
            <a:r>
              <a:rPr lang="en-US" sz="3200" dirty="0"/>
              <a:t>The synchronization of the titles from the logical set to the logical collection is done in one of two ways:</a:t>
            </a:r>
          </a:p>
          <a:p>
            <a:pPr lvl="1"/>
            <a:r>
              <a:rPr lang="en-US" sz="3200" dirty="0"/>
              <a:t>When the nightly job “Synchronize All Logical Collections Job” runs</a:t>
            </a:r>
          </a:p>
          <a:p>
            <a:pPr lvl="1"/>
            <a:r>
              <a:rPr lang="en-US" sz="3200" dirty="0"/>
              <a:t>When the staff user clicks “Update Collection From Set”</a:t>
            </a:r>
          </a:p>
          <a:p>
            <a:endParaRPr lang="en-US" sz="3200" dirty="0"/>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4633197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623315"/>
          </a:xfrm>
        </p:spPr>
        <p:txBody>
          <a:bodyPr/>
          <a:lstStyle/>
          <a:p>
            <a:r>
              <a:rPr lang="en-US" sz="3200" dirty="0"/>
              <a:t>The staff user would click “Update Collection From Set” if he or she did not want to wait for the scheduled job “Synchronize All Logical Collections Job” to run</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08590473-445E-8B22-EA58-EBC47FE6781A}"/>
              </a:ext>
            </a:extLst>
          </p:cNvPr>
          <p:cNvPicPr>
            <a:picLocks noChangeAspect="1"/>
          </p:cNvPicPr>
          <p:nvPr/>
        </p:nvPicPr>
        <p:blipFill>
          <a:blip r:embed="rId3"/>
          <a:stretch>
            <a:fillRect/>
          </a:stretch>
        </p:blipFill>
        <p:spPr>
          <a:xfrm>
            <a:off x="550863" y="2506894"/>
            <a:ext cx="11171327" cy="3546579"/>
          </a:xfrm>
          <a:prstGeom prst="rect">
            <a:avLst/>
          </a:prstGeom>
          <a:ln>
            <a:solidFill>
              <a:schemeClr val="bg2"/>
            </a:solidFill>
          </a:ln>
        </p:spPr>
      </p:pic>
      <p:sp>
        <p:nvSpPr>
          <p:cNvPr id="8" name="Rectangle 7">
            <a:extLst>
              <a:ext uri="{FF2B5EF4-FFF2-40B4-BE49-F238E27FC236}">
                <a16:creationId xmlns:a16="http://schemas.microsoft.com/office/drawing/2014/main" id="{F6779797-EAF0-4C60-779A-E08866CEFD0D}"/>
              </a:ext>
            </a:extLst>
          </p:cNvPr>
          <p:cNvSpPr/>
          <p:nvPr/>
        </p:nvSpPr>
        <p:spPr>
          <a:xfrm>
            <a:off x="2352782" y="3647326"/>
            <a:ext cx="678094" cy="359595"/>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9" name="Rectangle 8">
            <a:extLst>
              <a:ext uri="{FF2B5EF4-FFF2-40B4-BE49-F238E27FC236}">
                <a16:creationId xmlns:a16="http://schemas.microsoft.com/office/drawing/2014/main" id="{43C69FAF-6E4E-1846-8F66-AA1B0FEB7FE9}"/>
              </a:ext>
            </a:extLst>
          </p:cNvPr>
          <p:cNvSpPr/>
          <p:nvPr/>
        </p:nvSpPr>
        <p:spPr>
          <a:xfrm>
            <a:off x="6791218" y="4705564"/>
            <a:ext cx="1633591" cy="349321"/>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0" name="Arrow: Down 9">
            <a:extLst>
              <a:ext uri="{FF2B5EF4-FFF2-40B4-BE49-F238E27FC236}">
                <a16:creationId xmlns:a16="http://schemas.microsoft.com/office/drawing/2014/main" id="{4C0F10FF-7E47-C0D6-FCFB-6C9F8C4B8579}"/>
              </a:ext>
            </a:extLst>
          </p:cNvPr>
          <p:cNvSpPr/>
          <p:nvPr/>
        </p:nvSpPr>
        <p:spPr>
          <a:xfrm flipV="1">
            <a:off x="7231634" y="5067556"/>
            <a:ext cx="627470" cy="906865"/>
          </a:xfrm>
          <a:prstGeom prst="downArrow">
            <a:avLst/>
          </a:prstGeom>
          <a:solidFill>
            <a:schemeClr val="bg1"/>
          </a:solid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185375002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08996"/>
          </a:xfrm>
        </p:spPr>
        <p:txBody>
          <a:bodyPr/>
          <a:lstStyle/>
          <a:p>
            <a:r>
              <a:rPr lang="en-US" sz="3200" dirty="0"/>
              <a:t>For the job “Synchronize All Logical Collections Job” to be scheduled to run at the institution the staff user needs to do as follows (just once):</a:t>
            </a:r>
          </a:p>
          <a:p>
            <a:r>
              <a:rPr lang="en-US" sz="3200" dirty="0"/>
              <a:t>Access “Resource Management Jobs Configuration” at “Configuration &gt; Resources &gt; Other”</a:t>
            </a:r>
          </a:p>
          <a:p>
            <a:r>
              <a:rPr lang="en-US" sz="3200" dirty="0"/>
              <a:t>In the “Synchronize All Logical Collections Job” change the status to “Active”</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72815407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089059"/>
          </a:xfrm>
        </p:spPr>
        <p:txBody>
          <a:bodyPr/>
          <a:lstStyle/>
          <a:p>
            <a:r>
              <a:rPr lang="en-US" sz="3200" dirty="0"/>
              <a:t>Access “Resource Management Jobs Configuration” at “Configuration &gt; Resources &gt; Other”</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2B45A1D0-35CB-A89E-30CF-35656A858B2E}"/>
              </a:ext>
            </a:extLst>
          </p:cNvPr>
          <p:cNvPicPr>
            <a:picLocks noChangeAspect="1"/>
          </p:cNvPicPr>
          <p:nvPr/>
        </p:nvPicPr>
        <p:blipFill>
          <a:blip r:embed="rId3"/>
          <a:stretch>
            <a:fillRect/>
          </a:stretch>
        </p:blipFill>
        <p:spPr>
          <a:xfrm>
            <a:off x="4809215" y="2390795"/>
            <a:ext cx="2341599" cy="2494568"/>
          </a:xfrm>
          <a:prstGeom prst="rect">
            <a:avLst/>
          </a:prstGeom>
        </p:spPr>
      </p:pic>
      <p:sp>
        <p:nvSpPr>
          <p:cNvPr id="8" name="Rectangle 7">
            <a:extLst>
              <a:ext uri="{FF2B5EF4-FFF2-40B4-BE49-F238E27FC236}">
                <a16:creationId xmlns:a16="http://schemas.microsoft.com/office/drawing/2014/main" id="{DA8D8078-54C1-2342-194A-132B2763C925}"/>
              </a:ext>
            </a:extLst>
          </p:cNvPr>
          <p:cNvSpPr/>
          <p:nvPr/>
        </p:nvSpPr>
        <p:spPr>
          <a:xfrm>
            <a:off x="4809215" y="3408452"/>
            <a:ext cx="2218309" cy="51627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68958285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27</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089059"/>
          </a:xfrm>
        </p:spPr>
        <p:txBody>
          <a:bodyPr/>
          <a:lstStyle/>
          <a:p>
            <a:r>
              <a:rPr lang="en-US" sz="3200" dirty="0"/>
              <a:t>In the “Synchronize All Logical Collections Job” change the status to “Active”</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F8C66D94-F7C6-8422-80C0-57ECFF3AF264}"/>
              </a:ext>
            </a:extLst>
          </p:cNvPr>
          <p:cNvPicPr>
            <a:picLocks noChangeAspect="1"/>
          </p:cNvPicPr>
          <p:nvPr/>
        </p:nvPicPr>
        <p:blipFill>
          <a:blip r:embed="rId3"/>
          <a:stretch>
            <a:fillRect/>
          </a:stretch>
        </p:blipFill>
        <p:spPr>
          <a:xfrm>
            <a:off x="0" y="3039650"/>
            <a:ext cx="12192000" cy="778700"/>
          </a:xfrm>
          <a:prstGeom prst="rect">
            <a:avLst/>
          </a:prstGeom>
          <a:ln>
            <a:solidFill>
              <a:schemeClr val="bg2"/>
            </a:solidFill>
          </a:ln>
        </p:spPr>
      </p:pic>
      <p:sp>
        <p:nvSpPr>
          <p:cNvPr id="14" name="Rectangle 13">
            <a:extLst>
              <a:ext uri="{FF2B5EF4-FFF2-40B4-BE49-F238E27FC236}">
                <a16:creationId xmlns:a16="http://schemas.microsoft.com/office/drawing/2014/main" id="{14F752F9-01D9-82A6-F33F-20A1DDAFECBD}"/>
              </a:ext>
            </a:extLst>
          </p:cNvPr>
          <p:cNvSpPr/>
          <p:nvPr/>
        </p:nvSpPr>
        <p:spPr>
          <a:xfrm>
            <a:off x="0" y="3039650"/>
            <a:ext cx="2229492" cy="389350"/>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5" name="TextBox 14">
            <a:extLst>
              <a:ext uri="{FF2B5EF4-FFF2-40B4-BE49-F238E27FC236}">
                <a16:creationId xmlns:a16="http://schemas.microsoft.com/office/drawing/2014/main" id="{4CBF9FF4-CDB8-1B40-8A18-9EAF9A0EB9EC}"/>
              </a:ext>
            </a:extLst>
          </p:cNvPr>
          <p:cNvSpPr txBox="1"/>
          <p:nvPr/>
        </p:nvSpPr>
        <p:spPr>
          <a:xfrm>
            <a:off x="3994877" y="5052803"/>
            <a:ext cx="5015504" cy="751840"/>
          </a:xfrm>
          <a:prstGeom prst="rect">
            <a:avLst/>
          </a:prstGeom>
          <a:solidFill>
            <a:srgbClr val="FFFF00"/>
          </a:solidFill>
          <a:ln>
            <a:solidFill>
              <a:schemeClr val="bg2"/>
            </a:solidFill>
          </a:ln>
        </p:spPr>
        <p:txBody>
          <a:bodyPr wrap="square" rtlCol="0">
            <a:noAutofit/>
          </a:bodyPr>
          <a:lstStyle/>
          <a:p>
            <a:pPr algn="l"/>
            <a:r>
              <a:rPr lang="en-US" sz="2400" dirty="0"/>
              <a:t>On the next slide we will discuss the “Default Collection”</a:t>
            </a:r>
          </a:p>
        </p:txBody>
      </p:sp>
      <p:cxnSp>
        <p:nvCxnSpPr>
          <p:cNvPr id="16" name="Straight Arrow Connector 15">
            <a:extLst>
              <a:ext uri="{FF2B5EF4-FFF2-40B4-BE49-F238E27FC236}">
                <a16:creationId xmlns:a16="http://schemas.microsoft.com/office/drawing/2014/main" id="{2FB7E551-3AF8-2D6B-5019-2544E4864C3A}"/>
              </a:ext>
            </a:extLst>
          </p:cNvPr>
          <p:cNvCxnSpPr>
            <a:cxnSpLocks/>
          </p:cNvCxnSpPr>
          <p:nvPr/>
        </p:nvCxnSpPr>
        <p:spPr>
          <a:xfrm flipV="1">
            <a:off x="5154079" y="3753669"/>
            <a:ext cx="0" cy="129913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DC10496C-13F1-C931-0B3E-15E8B9DBF5B8}"/>
              </a:ext>
            </a:extLst>
          </p:cNvPr>
          <p:cNvSpPr txBox="1"/>
          <p:nvPr/>
        </p:nvSpPr>
        <p:spPr>
          <a:xfrm>
            <a:off x="378374" y="5052803"/>
            <a:ext cx="2518938" cy="751840"/>
          </a:xfrm>
          <a:prstGeom prst="rect">
            <a:avLst/>
          </a:prstGeom>
          <a:solidFill>
            <a:srgbClr val="FFFF00"/>
          </a:solidFill>
          <a:ln>
            <a:solidFill>
              <a:schemeClr val="bg2"/>
            </a:solidFill>
          </a:ln>
        </p:spPr>
        <p:txBody>
          <a:bodyPr wrap="square" rtlCol="0">
            <a:noAutofit/>
          </a:bodyPr>
          <a:lstStyle/>
          <a:p>
            <a:pPr algn="l"/>
            <a:r>
              <a:rPr lang="en-US" sz="2400" dirty="0"/>
              <a:t>Change the status to “Active”</a:t>
            </a:r>
          </a:p>
        </p:txBody>
      </p:sp>
      <p:cxnSp>
        <p:nvCxnSpPr>
          <p:cNvPr id="7" name="Straight Arrow Connector 6">
            <a:extLst>
              <a:ext uri="{FF2B5EF4-FFF2-40B4-BE49-F238E27FC236}">
                <a16:creationId xmlns:a16="http://schemas.microsoft.com/office/drawing/2014/main" id="{F824E1D7-4ACC-AEDE-A0DE-068AFD245CA4}"/>
              </a:ext>
            </a:extLst>
          </p:cNvPr>
          <p:cNvCxnSpPr>
            <a:cxnSpLocks/>
          </p:cNvCxnSpPr>
          <p:nvPr/>
        </p:nvCxnSpPr>
        <p:spPr>
          <a:xfrm flipV="1">
            <a:off x="1309834" y="3762233"/>
            <a:ext cx="0" cy="129913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86538542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4921320"/>
          </a:xfrm>
        </p:spPr>
        <p:txBody>
          <a:bodyPr/>
          <a:lstStyle/>
          <a:p>
            <a:r>
              <a:rPr lang="en-US" sz="3000" dirty="0"/>
              <a:t>The “Default Collection” is the Title Level Collection to which the records from  Logical Set will be assigned if the designated Logical Collection will be deleted.</a:t>
            </a:r>
          </a:p>
          <a:p>
            <a:r>
              <a:rPr lang="en-US" sz="3000" dirty="0"/>
              <a:t>For example, in our case digital titles from logical set “Digital titles with title or subject Taiwan” are in logical collection “Titles About Taiwan”.</a:t>
            </a:r>
          </a:p>
          <a:p>
            <a:r>
              <a:rPr lang="en-US" sz="3000" dirty="0"/>
              <a:t>If someone were to delete logical collection “Titles About Taiwan” the digital titles in that logical collection would need to be assigned a different Title Level Collection.  This is the “Default Collection”</a:t>
            </a:r>
          </a:p>
          <a:p>
            <a:endParaRPr lang="en-US" sz="30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88725264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8D49E07-28C2-E86D-1DEB-77CE02B89FA6}"/>
              </a:ext>
            </a:extLst>
          </p:cNvPr>
          <p:cNvPicPr>
            <a:picLocks noChangeAspect="1"/>
          </p:cNvPicPr>
          <p:nvPr/>
        </p:nvPicPr>
        <p:blipFill>
          <a:blip r:embed="rId3"/>
          <a:stretch>
            <a:fillRect/>
          </a:stretch>
        </p:blipFill>
        <p:spPr>
          <a:xfrm>
            <a:off x="0" y="2076001"/>
            <a:ext cx="12192000" cy="2808737"/>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089059"/>
          </a:xfrm>
        </p:spPr>
        <p:txBody>
          <a:bodyPr/>
          <a:lstStyle/>
          <a:p>
            <a:r>
              <a:rPr lang="en-US" sz="3200" dirty="0"/>
              <a:t>Let’s see what happens when a new title is added to the logical set “Digital titles with title or subject Taiwan”.</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4F752F9-01D9-82A6-F33F-20A1DDAFECBD}"/>
              </a:ext>
            </a:extLst>
          </p:cNvPr>
          <p:cNvSpPr/>
          <p:nvPr/>
        </p:nvSpPr>
        <p:spPr>
          <a:xfrm>
            <a:off x="183032" y="3558993"/>
            <a:ext cx="659447" cy="42737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5" name="TextBox 14">
            <a:extLst>
              <a:ext uri="{FF2B5EF4-FFF2-40B4-BE49-F238E27FC236}">
                <a16:creationId xmlns:a16="http://schemas.microsoft.com/office/drawing/2014/main" id="{4CBF9FF4-CDB8-1B40-8A18-9EAF9A0EB9EC}"/>
              </a:ext>
            </a:extLst>
          </p:cNvPr>
          <p:cNvSpPr txBox="1"/>
          <p:nvPr/>
        </p:nvSpPr>
        <p:spPr>
          <a:xfrm>
            <a:off x="1190462" y="4988101"/>
            <a:ext cx="3963617" cy="751840"/>
          </a:xfrm>
          <a:prstGeom prst="rect">
            <a:avLst/>
          </a:prstGeom>
          <a:solidFill>
            <a:srgbClr val="FFFF00"/>
          </a:solidFill>
          <a:ln>
            <a:solidFill>
              <a:schemeClr val="bg2"/>
            </a:solidFill>
          </a:ln>
        </p:spPr>
        <p:txBody>
          <a:bodyPr wrap="square" rtlCol="0">
            <a:noAutofit/>
          </a:bodyPr>
          <a:lstStyle/>
          <a:p>
            <a:pPr algn="l"/>
            <a:r>
              <a:rPr lang="en-US" sz="2400" dirty="0"/>
              <a:t>Currently there are 15 titles in the logical collection</a:t>
            </a:r>
          </a:p>
        </p:txBody>
      </p:sp>
      <p:cxnSp>
        <p:nvCxnSpPr>
          <p:cNvPr id="16" name="Straight Arrow Connector 15">
            <a:extLst>
              <a:ext uri="{FF2B5EF4-FFF2-40B4-BE49-F238E27FC236}">
                <a16:creationId xmlns:a16="http://schemas.microsoft.com/office/drawing/2014/main" id="{2FB7E551-3AF8-2D6B-5019-2544E4864C3A}"/>
              </a:ext>
            </a:extLst>
          </p:cNvPr>
          <p:cNvCxnSpPr>
            <a:cxnSpLocks/>
          </p:cNvCxnSpPr>
          <p:nvPr/>
        </p:nvCxnSpPr>
        <p:spPr>
          <a:xfrm flipH="1">
            <a:off x="921126" y="3782956"/>
            <a:ext cx="1678236"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3B32A1E5-9864-7CE7-4BB5-96A63581E7B8}"/>
              </a:ext>
            </a:extLst>
          </p:cNvPr>
          <p:cNvCxnSpPr>
            <a:cxnSpLocks/>
          </p:cNvCxnSpPr>
          <p:nvPr/>
        </p:nvCxnSpPr>
        <p:spPr>
          <a:xfrm>
            <a:off x="2607926" y="3781246"/>
            <a:ext cx="0" cy="1206855"/>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609B823-70DD-097A-6C47-5F03236E3CC7}"/>
              </a:ext>
            </a:extLst>
          </p:cNvPr>
          <p:cNvCxnSpPr/>
          <p:nvPr/>
        </p:nvCxnSpPr>
        <p:spPr>
          <a:xfrm>
            <a:off x="-750013" y="5364021"/>
            <a:ext cx="914400" cy="914400"/>
          </a:xfrm>
          <a:prstGeom prst="line">
            <a:avLst/>
          </a:prstGeom>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24853625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0372612-A372-2DF5-CE5B-050F20C8670C}"/>
              </a:ext>
            </a:extLst>
          </p:cNvPr>
          <p:cNvPicPr>
            <a:picLocks noChangeAspect="1"/>
          </p:cNvPicPr>
          <p:nvPr/>
        </p:nvPicPr>
        <p:blipFill>
          <a:blip r:embed="rId3"/>
          <a:stretch>
            <a:fillRect/>
          </a:stretch>
        </p:blipFill>
        <p:spPr>
          <a:xfrm>
            <a:off x="738824" y="897915"/>
            <a:ext cx="10262714" cy="5062170"/>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4F752F9-01D9-82A6-F33F-20A1DDAFECBD}"/>
              </a:ext>
            </a:extLst>
          </p:cNvPr>
          <p:cNvSpPr/>
          <p:nvPr/>
        </p:nvSpPr>
        <p:spPr>
          <a:xfrm>
            <a:off x="952072" y="5510837"/>
            <a:ext cx="2345931" cy="42737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5" name="TextBox 14">
            <a:extLst>
              <a:ext uri="{FF2B5EF4-FFF2-40B4-BE49-F238E27FC236}">
                <a16:creationId xmlns:a16="http://schemas.microsoft.com/office/drawing/2014/main" id="{4CBF9FF4-CDB8-1B40-8A18-9EAF9A0EB9EC}"/>
              </a:ext>
            </a:extLst>
          </p:cNvPr>
          <p:cNvSpPr txBox="1"/>
          <p:nvPr/>
        </p:nvSpPr>
        <p:spPr>
          <a:xfrm>
            <a:off x="5075584" y="5348607"/>
            <a:ext cx="6164344" cy="751840"/>
          </a:xfrm>
          <a:prstGeom prst="rect">
            <a:avLst/>
          </a:prstGeom>
          <a:solidFill>
            <a:srgbClr val="FFFF00"/>
          </a:solidFill>
          <a:ln>
            <a:solidFill>
              <a:schemeClr val="bg2"/>
            </a:solidFill>
          </a:ln>
        </p:spPr>
        <p:txBody>
          <a:bodyPr wrap="square" rtlCol="0">
            <a:noAutofit/>
          </a:bodyPr>
          <a:lstStyle/>
          <a:p>
            <a:pPr algn="l"/>
            <a:r>
              <a:rPr lang="en-US" sz="2400" dirty="0"/>
              <a:t>This record will be added to the logical set because it has word from subject “Taiwan”</a:t>
            </a:r>
          </a:p>
        </p:txBody>
      </p:sp>
      <p:cxnSp>
        <p:nvCxnSpPr>
          <p:cNvPr id="16" name="Straight Arrow Connector 15">
            <a:extLst>
              <a:ext uri="{FF2B5EF4-FFF2-40B4-BE49-F238E27FC236}">
                <a16:creationId xmlns:a16="http://schemas.microsoft.com/office/drawing/2014/main" id="{2FB7E551-3AF8-2D6B-5019-2544E4864C3A}"/>
              </a:ext>
            </a:extLst>
          </p:cNvPr>
          <p:cNvCxnSpPr>
            <a:cxnSpLocks/>
          </p:cNvCxnSpPr>
          <p:nvPr/>
        </p:nvCxnSpPr>
        <p:spPr>
          <a:xfrm flipH="1">
            <a:off x="3298003" y="5735046"/>
            <a:ext cx="1777581"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609B823-70DD-097A-6C47-5F03236E3CC7}"/>
              </a:ext>
            </a:extLst>
          </p:cNvPr>
          <p:cNvCxnSpPr/>
          <p:nvPr/>
        </p:nvCxnSpPr>
        <p:spPr>
          <a:xfrm>
            <a:off x="-750013" y="5364021"/>
            <a:ext cx="914400" cy="914400"/>
          </a:xfrm>
          <a:prstGeom prst="line">
            <a:avLst/>
          </a:prstGeom>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F83A403D-5A18-A6FB-6C25-E1FE15BAFA2F}"/>
              </a:ext>
            </a:extLst>
          </p:cNvPr>
          <p:cNvSpPr txBox="1"/>
          <p:nvPr/>
        </p:nvSpPr>
        <p:spPr>
          <a:xfrm>
            <a:off x="6096000" y="4094250"/>
            <a:ext cx="4383638" cy="751840"/>
          </a:xfrm>
          <a:prstGeom prst="rect">
            <a:avLst/>
          </a:prstGeom>
          <a:solidFill>
            <a:srgbClr val="FFFF00"/>
          </a:solidFill>
          <a:ln>
            <a:solidFill>
              <a:schemeClr val="bg2"/>
            </a:solidFill>
          </a:ln>
        </p:spPr>
        <p:txBody>
          <a:bodyPr wrap="square" rtlCol="0">
            <a:noAutofit/>
          </a:bodyPr>
          <a:lstStyle/>
          <a:p>
            <a:pPr algn="l"/>
            <a:r>
              <a:rPr lang="en-US" sz="2400" dirty="0"/>
              <a:t>We will add a representation to this new record</a:t>
            </a:r>
          </a:p>
        </p:txBody>
      </p:sp>
      <p:sp>
        <p:nvSpPr>
          <p:cNvPr id="17" name="Rectangle 16">
            <a:extLst>
              <a:ext uri="{FF2B5EF4-FFF2-40B4-BE49-F238E27FC236}">
                <a16:creationId xmlns:a16="http://schemas.microsoft.com/office/drawing/2014/main" id="{CD010B7C-EB5C-3396-EF2E-6CEF77F94871}"/>
              </a:ext>
            </a:extLst>
          </p:cNvPr>
          <p:cNvSpPr/>
          <p:nvPr/>
        </p:nvSpPr>
        <p:spPr>
          <a:xfrm>
            <a:off x="6213962" y="3205037"/>
            <a:ext cx="1686863" cy="42737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cxnSp>
        <p:nvCxnSpPr>
          <p:cNvPr id="19" name="Straight Arrow Connector 18">
            <a:extLst>
              <a:ext uri="{FF2B5EF4-FFF2-40B4-BE49-F238E27FC236}">
                <a16:creationId xmlns:a16="http://schemas.microsoft.com/office/drawing/2014/main" id="{C976C0E6-11CF-1B37-4C65-689F256B6270}"/>
              </a:ext>
            </a:extLst>
          </p:cNvPr>
          <p:cNvCxnSpPr>
            <a:cxnSpLocks/>
            <a:endCxn id="17" idx="3"/>
          </p:cNvCxnSpPr>
          <p:nvPr/>
        </p:nvCxnSpPr>
        <p:spPr>
          <a:xfrm flipH="1" flipV="1">
            <a:off x="7900825" y="3418727"/>
            <a:ext cx="729467" cy="1027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49CB51A1-07E2-A3F1-F52E-1C04A9296CFC}"/>
              </a:ext>
            </a:extLst>
          </p:cNvPr>
          <p:cNvCxnSpPr>
            <a:cxnSpLocks/>
          </p:cNvCxnSpPr>
          <p:nvPr/>
        </p:nvCxnSpPr>
        <p:spPr>
          <a:xfrm flipH="1">
            <a:off x="8630292" y="3427290"/>
            <a:ext cx="8564" cy="666960"/>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67CB0C40-C2CC-5F0B-B823-943899BF878B}"/>
              </a:ext>
            </a:extLst>
          </p:cNvPr>
          <p:cNvSpPr txBox="1"/>
          <p:nvPr/>
        </p:nvSpPr>
        <p:spPr>
          <a:xfrm>
            <a:off x="422942" y="1719206"/>
            <a:ext cx="3953849" cy="613033"/>
          </a:xfrm>
          <a:prstGeom prst="rect">
            <a:avLst/>
          </a:prstGeom>
          <a:solidFill>
            <a:srgbClr val="FFFF00"/>
          </a:solidFill>
          <a:ln>
            <a:solidFill>
              <a:schemeClr val="bg2"/>
            </a:solidFill>
          </a:ln>
        </p:spPr>
        <p:txBody>
          <a:bodyPr wrap="square" rtlCol="0">
            <a:noAutofit/>
          </a:bodyPr>
          <a:lstStyle/>
          <a:p>
            <a:pPr algn="l"/>
            <a:r>
              <a:rPr lang="en-US" sz="2400" dirty="0"/>
              <a:t>Title “Skyline of Taipei …”</a:t>
            </a:r>
          </a:p>
        </p:txBody>
      </p:sp>
      <p:sp>
        <p:nvSpPr>
          <p:cNvPr id="26" name="Rectangle 25">
            <a:extLst>
              <a:ext uri="{FF2B5EF4-FFF2-40B4-BE49-F238E27FC236}">
                <a16:creationId xmlns:a16="http://schemas.microsoft.com/office/drawing/2014/main" id="{8E71D4EE-CD7E-2001-12EC-37D9EA0CE17A}"/>
              </a:ext>
            </a:extLst>
          </p:cNvPr>
          <p:cNvSpPr/>
          <p:nvPr/>
        </p:nvSpPr>
        <p:spPr>
          <a:xfrm>
            <a:off x="1322322" y="3427290"/>
            <a:ext cx="4773678" cy="42737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cxnSp>
        <p:nvCxnSpPr>
          <p:cNvPr id="27" name="Straight Arrow Connector 26">
            <a:extLst>
              <a:ext uri="{FF2B5EF4-FFF2-40B4-BE49-F238E27FC236}">
                <a16:creationId xmlns:a16="http://schemas.microsoft.com/office/drawing/2014/main" id="{C164627C-3F2D-3F14-6EB1-86E38D193BD6}"/>
              </a:ext>
            </a:extLst>
          </p:cNvPr>
          <p:cNvCxnSpPr>
            <a:cxnSpLocks/>
          </p:cNvCxnSpPr>
          <p:nvPr/>
        </p:nvCxnSpPr>
        <p:spPr>
          <a:xfrm>
            <a:off x="2764599" y="2383035"/>
            <a:ext cx="0" cy="102238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0774372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089059"/>
          </a:xfrm>
        </p:spPr>
        <p:txBody>
          <a:bodyPr/>
          <a:lstStyle/>
          <a:p>
            <a:r>
              <a:rPr lang="en-US" sz="3200" dirty="0"/>
              <a:t>The title “Skyline of Taipei …” is now a digital title in collection “Miscellaneous Digital Items”.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609B823-70DD-097A-6C47-5F03236E3CC7}"/>
              </a:ext>
            </a:extLst>
          </p:cNvPr>
          <p:cNvCxnSpPr/>
          <p:nvPr/>
        </p:nvCxnSpPr>
        <p:spPr>
          <a:xfrm>
            <a:off x="-750013" y="5364021"/>
            <a:ext cx="914400" cy="914400"/>
          </a:xfrm>
          <a:prstGeom prst="line">
            <a:avLst/>
          </a:prstGeom>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2ADA22B2-D32E-294E-B6E1-C42B081EEA14}"/>
              </a:ext>
            </a:extLst>
          </p:cNvPr>
          <p:cNvPicPr>
            <a:picLocks noChangeAspect="1"/>
          </p:cNvPicPr>
          <p:nvPr/>
        </p:nvPicPr>
        <p:blipFill>
          <a:blip r:embed="rId3"/>
          <a:stretch>
            <a:fillRect/>
          </a:stretch>
        </p:blipFill>
        <p:spPr>
          <a:xfrm>
            <a:off x="1438275" y="2501114"/>
            <a:ext cx="9315450" cy="3314700"/>
          </a:xfrm>
          <a:prstGeom prst="rect">
            <a:avLst/>
          </a:prstGeom>
          <a:ln>
            <a:solidFill>
              <a:schemeClr val="bg2"/>
            </a:solidFill>
          </a:ln>
        </p:spPr>
      </p:pic>
    </p:spTree>
    <p:custDataLst>
      <p:tags r:id="rId1"/>
    </p:custDataLst>
    <p:extLst>
      <p:ext uri="{BB962C8B-B14F-4D97-AF65-F5344CB8AC3E}">
        <p14:creationId xmlns:p14="http://schemas.microsoft.com/office/powerpoint/2010/main" val="287574207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4455EF1-1764-3CB1-31E2-167C5CB2C400}"/>
              </a:ext>
            </a:extLst>
          </p:cNvPr>
          <p:cNvPicPr>
            <a:picLocks noChangeAspect="1"/>
          </p:cNvPicPr>
          <p:nvPr/>
        </p:nvPicPr>
        <p:blipFill>
          <a:blip r:embed="rId3"/>
          <a:stretch>
            <a:fillRect/>
          </a:stretch>
        </p:blipFill>
        <p:spPr>
          <a:xfrm>
            <a:off x="0" y="2118716"/>
            <a:ext cx="12192000" cy="3010980"/>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089059"/>
          </a:xfrm>
        </p:spPr>
        <p:txBody>
          <a:bodyPr/>
          <a:lstStyle/>
          <a:p>
            <a:r>
              <a:rPr lang="en-US" sz="3200" dirty="0"/>
              <a:t>The title “Skyline of Taipei …” is not yet in logical collection “Titles About Taiwan”.</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4F752F9-01D9-82A6-F33F-20A1DDAFECBD}"/>
              </a:ext>
            </a:extLst>
          </p:cNvPr>
          <p:cNvSpPr/>
          <p:nvPr/>
        </p:nvSpPr>
        <p:spPr>
          <a:xfrm>
            <a:off x="221139" y="3990508"/>
            <a:ext cx="3056317" cy="42737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cxnSp>
        <p:nvCxnSpPr>
          <p:cNvPr id="18" name="Straight Connector 17">
            <a:extLst>
              <a:ext uri="{FF2B5EF4-FFF2-40B4-BE49-F238E27FC236}">
                <a16:creationId xmlns:a16="http://schemas.microsoft.com/office/drawing/2014/main" id="{A609B823-70DD-097A-6C47-5F03236E3CC7}"/>
              </a:ext>
            </a:extLst>
          </p:cNvPr>
          <p:cNvCxnSpPr/>
          <p:nvPr/>
        </p:nvCxnSpPr>
        <p:spPr>
          <a:xfrm>
            <a:off x="-750013" y="5364021"/>
            <a:ext cx="914400" cy="914400"/>
          </a:xfrm>
          <a:prstGeom prst="line">
            <a:avLst/>
          </a:prstGeom>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C6527867-90BD-85B3-46FC-9DF0F91663A4}"/>
              </a:ext>
            </a:extLst>
          </p:cNvPr>
          <p:cNvSpPr/>
          <p:nvPr/>
        </p:nvSpPr>
        <p:spPr>
          <a:xfrm>
            <a:off x="5455578" y="4417887"/>
            <a:ext cx="1500027" cy="71180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37921756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2F1D207-EDEA-A095-086D-3FC58E7A3003}"/>
              </a:ext>
            </a:extLst>
          </p:cNvPr>
          <p:cNvPicPr>
            <a:picLocks noChangeAspect="1"/>
          </p:cNvPicPr>
          <p:nvPr/>
        </p:nvPicPr>
        <p:blipFill>
          <a:blip r:embed="rId3"/>
          <a:stretch>
            <a:fillRect/>
          </a:stretch>
        </p:blipFill>
        <p:spPr>
          <a:xfrm>
            <a:off x="0" y="2096731"/>
            <a:ext cx="12192000" cy="3486472"/>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089059"/>
          </a:xfrm>
        </p:spPr>
        <p:txBody>
          <a:bodyPr/>
          <a:lstStyle/>
          <a:p>
            <a:r>
              <a:rPr lang="en-US" sz="3200" dirty="0"/>
              <a:t>The logical collection “Titles About Taiwan” still has 15 records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4F752F9-01D9-82A6-F33F-20A1DDAFECBD}"/>
              </a:ext>
            </a:extLst>
          </p:cNvPr>
          <p:cNvSpPr/>
          <p:nvPr/>
        </p:nvSpPr>
        <p:spPr>
          <a:xfrm>
            <a:off x="183032" y="3928861"/>
            <a:ext cx="659447" cy="42737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15" name="TextBox 14">
            <a:extLst>
              <a:ext uri="{FF2B5EF4-FFF2-40B4-BE49-F238E27FC236}">
                <a16:creationId xmlns:a16="http://schemas.microsoft.com/office/drawing/2014/main" id="{4CBF9FF4-CDB8-1B40-8A18-9EAF9A0EB9EC}"/>
              </a:ext>
            </a:extLst>
          </p:cNvPr>
          <p:cNvSpPr txBox="1"/>
          <p:nvPr/>
        </p:nvSpPr>
        <p:spPr>
          <a:xfrm>
            <a:off x="3399406" y="5445301"/>
            <a:ext cx="3963617" cy="751840"/>
          </a:xfrm>
          <a:prstGeom prst="rect">
            <a:avLst/>
          </a:prstGeom>
          <a:solidFill>
            <a:srgbClr val="FFFF00"/>
          </a:solidFill>
          <a:ln>
            <a:solidFill>
              <a:schemeClr val="bg2"/>
            </a:solidFill>
          </a:ln>
        </p:spPr>
        <p:txBody>
          <a:bodyPr wrap="square" rtlCol="0">
            <a:noAutofit/>
          </a:bodyPr>
          <a:lstStyle/>
          <a:p>
            <a:pPr algn="l"/>
            <a:r>
              <a:rPr lang="en-US" sz="2400" dirty="0"/>
              <a:t>Currently there are 15 titles in the logical collection</a:t>
            </a:r>
          </a:p>
        </p:txBody>
      </p:sp>
      <p:cxnSp>
        <p:nvCxnSpPr>
          <p:cNvPr id="16" name="Straight Arrow Connector 15">
            <a:extLst>
              <a:ext uri="{FF2B5EF4-FFF2-40B4-BE49-F238E27FC236}">
                <a16:creationId xmlns:a16="http://schemas.microsoft.com/office/drawing/2014/main" id="{2FB7E551-3AF8-2D6B-5019-2544E4864C3A}"/>
              </a:ext>
            </a:extLst>
          </p:cNvPr>
          <p:cNvCxnSpPr>
            <a:cxnSpLocks/>
          </p:cNvCxnSpPr>
          <p:nvPr/>
        </p:nvCxnSpPr>
        <p:spPr>
          <a:xfrm flipH="1">
            <a:off x="818384" y="4142550"/>
            <a:ext cx="4296436" cy="856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3B32A1E5-9864-7CE7-4BB5-96A63581E7B8}"/>
              </a:ext>
            </a:extLst>
          </p:cNvPr>
          <p:cNvCxnSpPr>
            <a:cxnSpLocks/>
          </p:cNvCxnSpPr>
          <p:nvPr/>
        </p:nvCxnSpPr>
        <p:spPr>
          <a:xfrm>
            <a:off x="5114820" y="4151114"/>
            <a:ext cx="0" cy="1294187"/>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609B823-70DD-097A-6C47-5F03236E3CC7}"/>
              </a:ext>
            </a:extLst>
          </p:cNvPr>
          <p:cNvCxnSpPr/>
          <p:nvPr/>
        </p:nvCxnSpPr>
        <p:spPr>
          <a:xfrm>
            <a:off x="-750013" y="5364021"/>
            <a:ext cx="914400" cy="914400"/>
          </a:xfrm>
          <a:prstGeom prst="line">
            <a:avLst/>
          </a:prstGeom>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73237954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2907585"/>
          </a:xfrm>
        </p:spPr>
        <p:txBody>
          <a:bodyPr/>
          <a:lstStyle/>
          <a:p>
            <a:r>
              <a:rPr lang="en-US" sz="3200" dirty="0"/>
              <a:t>In order for the new record to get added to the logical collection one of to events needs to happen:</a:t>
            </a:r>
          </a:p>
          <a:p>
            <a:pPr lvl="1"/>
            <a:r>
              <a:rPr lang="en-US" sz="3200" dirty="0"/>
              <a:t>The scheduled job “Synchronize All Logical Collections Job” runs</a:t>
            </a:r>
          </a:p>
          <a:p>
            <a:pPr lvl="1"/>
            <a:r>
              <a:rPr lang="en-US" sz="3200" dirty="0"/>
              <a:t>The staff user clicks “Update Collection From Set”</a:t>
            </a:r>
          </a:p>
          <a:p>
            <a:endParaRPr lang="en-US" sz="3200" dirty="0"/>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609B823-70DD-097A-6C47-5F03236E3CC7}"/>
              </a:ext>
            </a:extLst>
          </p:cNvPr>
          <p:cNvCxnSpPr/>
          <p:nvPr/>
        </p:nvCxnSpPr>
        <p:spPr>
          <a:xfrm>
            <a:off x="-750013" y="5364021"/>
            <a:ext cx="914400" cy="914400"/>
          </a:xfrm>
          <a:prstGeom prst="line">
            <a:avLst/>
          </a:prstGeom>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58592053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80"/>
            <a:ext cx="11171327" cy="1065756"/>
          </a:xfrm>
        </p:spPr>
        <p:txBody>
          <a:bodyPr/>
          <a:lstStyle/>
          <a:p>
            <a:r>
              <a:rPr lang="en-US" sz="3200" dirty="0"/>
              <a:t>The title “Skyline of Taipei …” is now in logical collection “Titles About Taiwan”.</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609B823-70DD-097A-6C47-5F03236E3CC7}"/>
              </a:ext>
            </a:extLst>
          </p:cNvPr>
          <p:cNvCxnSpPr/>
          <p:nvPr/>
        </p:nvCxnSpPr>
        <p:spPr>
          <a:xfrm>
            <a:off x="-750013" y="5364021"/>
            <a:ext cx="914400" cy="914400"/>
          </a:xfrm>
          <a:prstGeom prst="line">
            <a:avLst/>
          </a:prstGeom>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E59E3BFA-6D2A-01B3-9620-83E8EB141451}"/>
              </a:ext>
            </a:extLst>
          </p:cNvPr>
          <p:cNvPicPr>
            <a:picLocks noChangeAspect="1"/>
          </p:cNvPicPr>
          <p:nvPr/>
        </p:nvPicPr>
        <p:blipFill>
          <a:blip r:embed="rId3"/>
          <a:stretch>
            <a:fillRect/>
          </a:stretch>
        </p:blipFill>
        <p:spPr>
          <a:xfrm>
            <a:off x="0" y="1949336"/>
            <a:ext cx="12192000" cy="3288096"/>
          </a:xfrm>
          <a:prstGeom prst="rect">
            <a:avLst/>
          </a:prstGeom>
          <a:ln>
            <a:solidFill>
              <a:schemeClr val="bg2"/>
            </a:solidFill>
          </a:ln>
        </p:spPr>
      </p:pic>
      <p:sp>
        <p:nvSpPr>
          <p:cNvPr id="19" name="Rectangle 18">
            <a:extLst>
              <a:ext uri="{FF2B5EF4-FFF2-40B4-BE49-F238E27FC236}">
                <a16:creationId xmlns:a16="http://schemas.microsoft.com/office/drawing/2014/main" id="{C9083C4D-FB0B-7D03-A678-6F48FA0CAE4E}"/>
              </a:ext>
            </a:extLst>
          </p:cNvPr>
          <p:cNvSpPr/>
          <p:nvPr/>
        </p:nvSpPr>
        <p:spPr>
          <a:xfrm>
            <a:off x="1058238" y="4428162"/>
            <a:ext cx="1797978" cy="328773"/>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244398902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689A23B-C790-462C-60A6-C4A9ABAF3616}"/>
              </a:ext>
            </a:extLst>
          </p:cNvPr>
          <p:cNvPicPr>
            <a:picLocks noChangeAspect="1"/>
          </p:cNvPicPr>
          <p:nvPr/>
        </p:nvPicPr>
        <p:blipFill>
          <a:blip r:embed="rId3"/>
          <a:stretch>
            <a:fillRect/>
          </a:stretch>
        </p:blipFill>
        <p:spPr>
          <a:xfrm>
            <a:off x="0" y="1932899"/>
            <a:ext cx="12192000" cy="2992201"/>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80"/>
            <a:ext cx="11171327" cy="1065756"/>
          </a:xfrm>
        </p:spPr>
        <p:txBody>
          <a:bodyPr/>
          <a:lstStyle/>
          <a:p>
            <a:r>
              <a:rPr lang="en-US" sz="3200" dirty="0"/>
              <a:t>The title “Skyline of Taipei …” is now in logical collection “Titles About Taiwan”.</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609B823-70DD-097A-6C47-5F03236E3CC7}"/>
              </a:ext>
            </a:extLst>
          </p:cNvPr>
          <p:cNvCxnSpPr/>
          <p:nvPr/>
        </p:nvCxnSpPr>
        <p:spPr>
          <a:xfrm>
            <a:off x="-750013" y="5364021"/>
            <a:ext cx="914400" cy="914400"/>
          </a:xfrm>
          <a:prstGeom prst="line">
            <a:avLst/>
          </a:prstGeom>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C9083C4D-FB0B-7D03-A678-6F48FA0CAE4E}"/>
              </a:ext>
            </a:extLst>
          </p:cNvPr>
          <p:cNvSpPr/>
          <p:nvPr/>
        </p:nvSpPr>
        <p:spPr>
          <a:xfrm>
            <a:off x="2455523" y="4507974"/>
            <a:ext cx="3750068" cy="374129"/>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8" name="Rectangle 7">
            <a:extLst>
              <a:ext uri="{FF2B5EF4-FFF2-40B4-BE49-F238E27FC236}">
                <a16:creationId xmlns:a16="http://schemas.microsoft.com/office/drawing/2014/main" id="{8E0BBCA0-9E29-DC72-A3F1-6BD3638F45B1}"/>
              </a:ext>
            </a:extLst>
          </p:cNvPr>
          <p:cNvSpPr/>
          <p:nvPr/>
        </p:nvSpPr>
        <p:spPr>
          <a:xfrm>
            <a:off x="550863" y="1903978"/>
            <a:ext cx="1797978" cy="328773"/>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76803282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9015EDBF-4795-36BE-B56A-B24F7F2F03C5}"/>
              </a:ext>
            </a:extLst>
          </p:cNvPr>
          <p:cNvPicPr>
            <a:picLocks noChangeAspect="1"/>
          </p:cNvPicPr>
          <p:nvPr/>
        </p:nvPicPr>
        <p:blipFill>
          <a:blip r:embed="rId3"/>
          <a:stretch>
            <a:fillRect/>
          </a:stretch>
        </p:blipFill>
        <p:spPr>
          <a:xfrm>
            <a:off x="0" y="1776700"/>
            <a:ext cx="12192000" cy="4270366"/>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Ongoing Update of the Collection From the Set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Ongoing Update of the Collection From the Set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37</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80"/>
            <a:ext cx="11171327" cy="1065756"/>
          </a:xfrm>
        </p:spPr>
        <p:txBody>
          <a:bodyPr/>
          <a:lstStyle/>
          <a:p>
            <a:r>
              <a:rPr lang="en-US" sz="3200" dirty="0"/>
              <a:t>There are now 16 records in the logical collection</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609B823-70DD-097A-6C47-5F03236E3CC7}"/>
              </a:ext>
            </a:extLst>
          </p:cNvPr>
          <p:cNvCxnSpPr/>
          <p:nvPr/>
        </p:nvCxnSpPr>
        <p:spPr>
          <a:xfrm>
            <a:off x="-750013" y="5364021"/>
            <a:ext cx="914400" cy="914400"/>
          </a:xfrm>
          <a:prstGeom prst="line">
            <a:avLst/>
          </a:prstGeom>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C9083C4D-FB0B-7D03-A678-6F48FA0CAE4E}"/>
              </a:ext>
            </a:extLst>
          </p:cNvPr>
          <p:cNvSpPr/>
          <p:nvPr/>
        </p:nvSpPr>
        <p:spPr>
          <a:xfrm>
            <a:off x="164387" y="3911883"/>
            <a:ext cx="914400" cy="43408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8" name="Rectangle 7">
            <a:extLst>
              <a:ext uri="{FF2B5EF4-FFF2-40B4-BE49-F238E27FC236}">
                <a16:creationId xmlns:a16="http://schemas.microsoft.com/office/drawing/2014/main" id="{8E0BBCA0-9E29-DC72-A3F1-6BD3638F45B1}"/>
              </a:ext>
            </a:extLst>
          </p:cNvPr>
          <p:cNvSpPr/>
          <p:nvPr/>
        </p:nvSpPr>
        <p:spPr>
          <a:xfrm>
            <a:off x="657545" y="2047816"/>
            <a:ext cx="1797978" cy="328773"/>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54482290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
        <p:nvSpPr>
          <p:cNvPr id="6" name="Text Placeholder 1">
            <a:extLst>
              <a:ext uri="{FF2B5EF4-FFF2-40B4-BE49-F238E27FC236}">
                <a16:creationId xmlns:a16="http://schemas.microsoft.com/office/drawing/2014/main" id="{C56A2450-AAE3-FBF2-60AB-F48F358C337E}"/>
              </a:ext>
            </a:extLst>
          </p:cNvPr>
          <p:cNvSpPr>
            <a:spLocks noGrp="1"/>
          </p:cNvSpPr>
          <p:nvPr/>
        </p:nvSpPr>
        <p:spPr>
          <a:xfrm>
            <a:off x="3359151" y="4269268"/>
            <a:ext cx="5473700" cy="252000"/>
          </a:xfrm>
          <a:prstGeom prst="rect">
            <a:avLst/>
          </a:prstGeom>
        </p:spPr>
        <p:txBody>
          <a:bodyPr vert="horz" lIns="0" tIns="0" rIns="0" bIns="0" rtlCol="0">
            <a:noAutofit/>
          </a:bodyPr>
          <a:lstStyle>
            <a:lvl1pPr marL="0" indent="0" algn="ctr" defTabSz="914400" rtl="0" eaLnBrk="1" latinLnBrk="0" hangingPunct="1">
              <a:lnSpc>
                <a:spcPct val="90000"/>
              </a:lnSpc>
              <a:spcBef>
                <a:spcPts val="900"/>
              </a:spcBef>
              <a:buFont typeface="Arial" panose="020B0604020202020204" pitchFamily="34" charset="0"/>
              <a:buNone/>
              <a:defRPr sz="1800" kern="1200">
                <a:solidFill>
                  <a:schemeClr val="bg1"/>
                </a:solidFill>
                <a:latin typeface="+mj-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Yoel Kortick</a:t>
            </a:r>
          </a:p>
        </p:txBody>
      </p:sp>
      <p:sp>
        <p:nvSpPr>
          <p:cNvPr id="7" name="Text Placeholder 2">
            <a:extLst>
              <a:ext uri="{FF2B5EF4-FFF2-40B4-BE49-F238E27FC236}">
                <a16:creationId xmlns:a16="http://schemas.microsoft.com/office/drawing/2014/main" id="{EC9ABE05-4BFA-491C-1373-2F3D4FC2F824}"/>
              </a:ext>
            </a:extLst>
          </p:cNvPr>
          <p:cNvSpPr>
            <a:spLocks noGrp="1"/>
          </p:cNvSpPr>
          <p:nvPr/>
        </p:nvSpPr>
        <p:spPr>
          <a:xfrm>
            <a:off x="3359150" y="4535399"/>
            <a:ext cx="5473699" cy="252000"/>
          </a:xfrm>
          <a:prstGeom prst="rect">
            <a:avLst/>
          </a:prstGeom>
        </p:spPr>
        <p:txBody>
          <a:bodyPr vert="horz" lIns="0" tIns="0" rIns="0" bIns="0" rtlCol="0">
            <a:noAutofit/>
          </a:bodyPr>
          <a:lstStyle>
            <a:lvl1pPr marL="0" indent="0" algn="ctr" defTabSz="914400" rtl="0" eaLnBrk="1" latinLnBrk="0" hangingPunct="1">
              <a:lnSpc>
                <a:spcPct val="90000"/>
              </a:lnSpc>
              <a:spcBef>
                <a:spcPts val="900"/>
              </a:spcBef>
              <a:buFont typeface="Arial" panose="020B0604020202020204" pitchFamily="34" charset="0"/>
              <a:buNone/>
              <a:defRPr sz="18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Yoel.Kortick@clarivate.com</a:t>
            </a:r>
          </a:p>
        </p:txBody>
      </p:sp>
    </p:spTree>
    <p:extLst>
      <p:ext uri="{BB962C8B-B14F-4D97-AF65-F5344CB8AC3E}">
        <p14:creationId xmlns:p14="http://schemas.microsoft.com/office/powerpoint/2010/main" val="97030395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Until now titles could be added to a title level collection in the following ways:</a:t>
            </a:r>
          </a:p>
          <a:p>
            <a:pPr lvl="1"/>
            <a:r>
              <a:rPr lang="en-US" sz="2800" dirty="0"/>
              <a:t>Manually one at a time from the “Title List” tab of the collection by clicking “Add Title”</a:t>
            </a:r>
          </a:p>
          <a:p>
            <a:pPr lvl="1"/>
            <a:r>
              <a:rPr lang="en-US" sz="2800" dirty="0"/>
              <a:t>Manually from a set from the “Title List” tab of the collection by clicking “Add Titles from Set”</a:t>
            </a:r>
          </a:p>
          <a:p>
            <a:pPr lvl="1"/>
            <a:r>
              <a:rPr lang="en-US" sz="2800" dirty="0"/>
              <a:t>Via an Import Profile of type “Digital” by choosing the title level collection in the “Inventory Information” tab</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3200" dirty="0"/>
              <a:t>It is now possible to assign titles to collections </a:t>
            </a:r>
            <a:r>
              <a:rPr lang="en-US" sz="3200" b="1" dirty="0"/>
              <a:t>automatically</a:t>
            </a:r>
            <a:r>
              <a:rPr lang="en-US" sz="3200" dirty="0"/>
              <a:t> based on a logical query instead of assigning them manually.  This is a significant timesaver.</a:t>
            </a:r>
          </a:p>
          <a:p>
            <a:r>
              <a:rPr lang="en-US" sz="3200" dirty="0"/>
              <a:t>This is done via a new Logical Title Level Collection.</a:t>
            </a:r>
          </a:p>
          <a:p>
            <a:r>
              <a:rPr lang="en-US" sz="3200" dirty="0"/>
              <a:t>The title level collection is considered a “Logical Collection” when the new “Logical Collection” checkbox is checked on the “Add New Collection page”.</a:t>
            </a:r>
          </a:p>
          <a:p>
            <a:r>
              <a:rPr lang="en-US" sz="3200" dirty="0"/>
              <a:t>This is accessed when creating a new title level collection at “Resources &gt; Manage Inventory &gt; Manage Collections”.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959539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Any time a new title is added to or removed from the logical set it will also get added to or removed from the logical collection.</a:t>
            </a:r>
          </a:p>
          <a:p>
            <a:r>
              <a:rPr lang="en-US" sz="2800" dirty="0"/>
              <a:t>This eliminates the need to manually add a title or manually click “Add Titles from Set”</a:t>
            </a:r>
          </a:p>
          <a:p>
            <a:r>
              <a:rPr lang="en-US" sz="2800" dirty="0"/>
              <a:t>Note that while it is possible to add records with any type of inventory (or no inventory) to title level collections, this presentation will focus specifically on Digital titles.</a:t>
            </a:r>
          </a:p>
          <a:p>
            <a:r>
              <a:rPr lang="en-US" sz="2800" dirty="0"/>
              <a:t>See also the on line help </a:t>
            </a:r>
            <a:r>
              <a:rPr lang="en-US" sz="2800" dirty="0">
                <a:hlinkClick r:id="rId3"/>
              </a:rPr>
              <a:t>Adding a Logical Collection</a:t>
            </a:r>
            <a:r>
              <a:rPr lang="en-US" sz="2800" dirty="0"/>
              <a:t> on the Ex Libris Knowledge Center.</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6317391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2428240" y="2442689"/>
            <a:ext cx="7325359" cy="1567891"/>
          </a:xfrm>
        </p:spPr>
        <p:txBody>
          <a:bodyPr/>
          <a:lstStyle/>
          <a:p>
            <a:r>
              <a:rPr lang="en-US" dirty="0"/>
              <a:t>Creating the Logical Query</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the Logical Query</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the Logical Query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3200" dirty="0"/>
              <a:t>The logical query is determined by the query of a titles set (Digital Titles, Electronic Titles, Physical Titles or All Titles).</a:t>
            </a:r>
          </a:p>
          <a:p>
            <a:r>
              <a:rPr lang="en-US" sz="3200" dirty="0"/>
              <a:t>In our example here we will use a logical set of type “Digital Titles”.</a:t>
            </a:r>
          </a:p>
          <a:p>
            <a:r>
              <a:rPr lang="en-US" sz="3200" dirty="0"/>
              <a:t>First, we will create a set of all digital titles with word from subject or word from title “Taiwan”.</a:t>
            </a:r>
          </a:p>
          <a:p>
            <a:r>
              <a:rPr lang="en-US" sz="3200" dirty="0"/>
              <a:t>Then we will attribute the logical set to a Logical Collection.</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60027332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the Logical Query</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the Logical Query</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656421"/>
          </a:xfrm>
        </p:spPr>
        <p:txBody>
          <a:bodyPr/>
          <a:lstStyle/>
          <a:p>
            <a:r>
              <a:rPr lang="en-US" sz="3200" dirty="0"/>
              <a:t>Here we are searching for all digital titles where (Title contains keywords "Taiwan") OR (Subjects contains keywords "Taiwan")</a:t>
            </a:r>
          </a:p>
          <a:p>
            <a:endParaRPr lang="en-US" sz="32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E66959A8-8FAE-979B-0CC6-D06670C1D08B}"/>
              </a:ext>
            </a:extLst>
          </p:cNvPr>
          <p:cNvPicPr>
            <a:picLocks noChangeAspect="1"/>
          </p:cNvPicPr>
          <p:nvPr/>
        </p:nvPicPr>
        <p:blipFill>
          <a:blip r:embed="rId3"/>
          <a:stretch>
            <a:fillRect/>
          </a:stretch>
        </p:blipFill>
        <p:spPr>
          <a:xfrm>
            <a:off x="1576387" y="2991485"/>
            <a:ext cx="9039225" cy="2114550"/>
          </a:xfrm>
          <a:prstGeom prst="rect">
            <a:avLst/>
          </a:prstGeom>
          <a:ln>
            <a:solidFill>
              <a:schemeClr val="bg2"/>
            </a:solidFill>
          </a:ln>
        </p:spPr>
      </p:pic>
    </p:spTree>
    <p:custDataLst>
      <p:tags r:id="rId1"/>
    </p:custDataLst>
    <p:extLst>
      <p:ext uri="{BB962C8B-B14F-4D97-AF65-F5344CB8AC3E}">
        <p14:creationId xmlns:p14="http://schemas.microsoft.com/office/powerpoint/2010/main" val="329202810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Props1.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6AD91B9C-4E38-40A3-AA2F-E796D8728082}">
  <ds:schemaRefs>
    <ds:schemaRef ds:uri="http://schemas.microsoft.com/sharepoint/v3/contenttype/forms"/>
  </ds:schemaRefs>
</ds:datastoreItem>
</file>

<file path=customXml/itemProps3.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242</TotalTime>
  <Words>1549</Words>
  <Application>Microsoft Office PowerPoint</Application>
  <PresentationFormat>Widescreen</PresentationFormat>
  <Paragraphs>167</Paragraphs>
  <Slides>38</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38</vt:i4>
      </vt:variant>
    </vt:vector>
  </HeadingPairs>
  <TitlesOfParts>
    <vt:vector size="58"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Introduction</vt:lpstr>
      <vt:lpstr>Introduction</vt:lpstr>
      <vt:lpstr>PowerPoint Presentation</vt:lpstr>
      <vt:lpstr>Creating the Logical Query</vt:lpstr>
      <vt:lpstr>Creating the Logical Query</vt:lpstr>
      <vt:lpstr>Creating the Logical Query</vt:lpstr>
      <vt:lpstr>Creating the Logical Query</vt:lpstr>
      <vt:lpstr>Creating the Logical Query</vt:lpstr>
      <vt:lpstr>PowerPoint Presentation</vt:lpstr>
      <vt:lpstr>Creating the Logical Collection</vt:lpstr>
      <vt:lpstr>Creating the Logical Collection</vt:lpstr>
      <vt:lpstr>Creating the Logical Collection</vt:lpstr>
      <vt:lpstr>Creating the Logical Collection</vt:lpstr>
      <vt:lpstr>PowerPoint Presentation</vt:lpstr>
      <vt:lpstr>Attributing a Set to the Logical Collection</vt:lpstr>
      <vt:lpstr>Attributing a Set to the Logical Collection</vt:lpstr>
      <vt:lpstr>Attributing a Set to the Logical Collection</vt:lpstr>
      <vt:lpstr>PowerPoint Presentation</vt:lpstr>
      <vt:lpstr>Ongoing Update of the Collection From the Set</vt:lpstr>
      <vt:lpstr>Ongoing Update of the Collection From the Set</vt:lpstr>
      <vt:lpstr>Ongoing Update of the Collection From the Set</vt:lpstr>
      <vt:lpstr>Ongoing Update of the Collection From the Set</vt:lpstr>
      <vt:lpstr>Ongoing Update of the Collection From the Set</vt:lpstr>
      <vt:lpstr>Ongoing Update of the Collection From the Set</vt:lpstr>
      <vt:lpstr>Ongoing Update of the Collection From the Set</vt:lpstr>
      <vt:lpstr>Ongoing Update of the Collection From the Set</vt:lpstr>
      <vt:lpstr>Ongoing Update of the Collection From the Set</vt:lpstr>
      <vt:lpstr>Ongoing Update of the Collection From the Set</vt:lpstr>
      <vt:lpstr>Ongoing Update of the Collection From the Set</vt:lpstr>
      <vt:lpstr>Ongoing Update of the Collection From the Set</vt:lpstr>
      <vt:lpstr>Ongoing Update of the Collection From the Set</vt:lpstr>
      <vt:lpstr>Ongoing Update of the Collection From the Set</vt:lpstr>
      <vt:lpstr>Ongoing Update of the Collection From the Set</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2023-08-27T10:38:20Z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